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80" r:id="rId3"/>
    <p:sldId id="258" r:id="rId4"/>
    <p:sldId id="265" r:id="rId5"/>
    <p:sldId id="259" r:id="rId6"/>
    <p:sldId id="268" r:id="rId7"/>
    <p:sldId id="267" r:id="rId8"/>
    <p:sldId id="270" r:id="rId9"/>
    <p:sldId id="271" r:id="rId10"/>
    <p:sldId id="272" r:id="rId11"/>
    <p:sldId id="266" r:id="rId12"/>
    <p:sldId id="260" r:id="rId13"/>
    <p:sldId id="269" r:id="rId14"/>
    <p:sldId id="261" r:id="rId15"/>
    <p:sldId id="273" r:id="rId16"/>
    <p:sldId id="263" r:id="rId17"/>
    <p:sldId id="274" r:id="rId18"/>
    <p:sldId id="276" r:id="rId19"/>
    <p:sldId id="275" r:id="rId20"/>
    <p:sldId id="262" r:id="rId21"/>
    <p:sldId id="277" r:id="rId22"/>
    <p:sldId id="264"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362FB2-A9CC-4B28-B9DD-9DBF9D404731}" v="1" dt="2025-02-02T22:47:14.8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Fleet" userId="ad43ef96-6cae-4cf8-ad31-d1e297ffc7aa" providerId="ADAL" clId="{A0362FB2-A9CC-4B28-B9DD-9DBF9D404731}"/>
    <pc:docChg chg="custSel modSld">
      <pc:chgData name="Robert Fleet" userId="ad43ef96-6cae-4cf8-ad31-d1e297ffc7aa" providerId="ADAL" clId="{A0362FB2-A9CC-4B28-B9DD-9DBF9D404731}" dt="2025-02-02T22:49:48.237" v="5" actId="729"/>
      <pc:docMkLst>
        <pc:docMk/>
      </pc:docMkLst>
      <pc:sldChg chg="mod modShow">
        <pc:chgData name="Robert Fleet" userId="ad43ef96-6cae-4cf8-ad31-d1e297ffc7aa" providerId="ADAL" clId="{A0362FB2-A9CC-4B28-B9DD-9DBF9D404731}" dt="2025-02-02T22:49:46.086" v="4" actId="729"/>
        <pc:sldMkLst>
          <pc:docMk/>
          <pc:sldMk cId="2510739228" sldId="260"/>
        </pc:sldMkLst>
      </pc:sldChg>
      <pc:sldChg chg="mod modShow">
        <pc:chgData name="Robert Fleet" userId="ad43ef96-6cae-4cf8-ad31-d1e297ffc7aa" providerId="ADAL" clId="{A0362FB2-A9CC-4B28-B9DD-9DBF9D404731}" dt="2025-02-02T22:49:48.237" v="5" actId="729"/>
        <pc:sldMkLst>
          <pc:docMk/>
          <pc:sldMk cId="1790000728" sldId="269"/>
        </pc:sldMkLst>
      </pc:sldChg>
      <pc:sldChg chg="addSp delSp modSp mod">
        <pc:chgData name="Robert Fleet" userId="ad43ef96-6cae-4cf8-ad31-d1e297ffc7aa" providerId="ADAL" clId="{A0362FB2-A9CC-4B28-B9DD-9DBF9D404731}" dt="2025-02-02T22:47:20.686" v="3" actId="27614"/>
        <pc:sldMkLst>
          <pc:docMk/>
          <pc:sldMk cId="3112426526" sldId="279"/>
        </pc:sldMkLst>
        <pc:spChg chg="del mod">
          <ac:chgData name="Robert Fleet" userId="ad43ef96-6cae-4cf8-ad31-d1e297ffc7aa" providerId="ADAL" clId="{A0362FB2-A9CC-4B28-B9DD-9DBF9D404731}" dt="2025-02-02T22:47:14.876" v="2" actId="931"/>
          <ac:spMkLst>
            <pc:docMk/>
            <pc:sldMk cId="3112426526" sldId="279"/>
            <ac:spMk id="3" creationId="{F39023A8-F779-B2AE-A5A3-C940F6876911}"/>
          </ac:spMkLst>
        </pc:spChg>
        <pc:picChg chg="add mod">
          <ac:chgData name="Robert Fleet" userId="ad43ef96-6cae-4cf8-ad31-d1e297ffc7aa" providerId="ADAL" clId="{A0362FB2-A9CC-4B28-B9DD-9DBF9D404731}" dt="2025-02-02T22:47:20.686" v="3" actId="27614"/>
          <ac:picMkLst>
            <pc:docMk/>
            <pc:sldMk cId="3112426526" sldId="279"/>
            <ac:picMk id="5" creationId="{84BC4F22-F9EB-A808-78D4-19B3DC9D77CE}"/>
          </ac:picMkLst>
        </pc:picChg>
        <pc:picChg chg="del">
          <ac:chgData name="Robert Fleet" userId="ad43ef96-6cae-4cf8-ad31-d1e297ffc7aa" providerId="ADAL" clId="{A0362FB2-A9CC-4B28-B9DD-9DBF9D404731}" dt="2025-02-02T22:47:07.516" v="1" actId="478"/>
          <ac:picMkLst>
            <pc:docMk/>
            <pc:sldMk cId="3112426526" sldId="279"/>
            <ac:picMk id="7" creationId="{B47A89CD-E2B4-631F-4A7A-1E3EED64D259}"/>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D3E3F-1FF8-459D-B623-A4BCD6DCE35D}"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3AFF1A72-CD55-49F4-828B-9BF024E3E667}">
      <dgm:prSet/>
      <dgm:spPr/>
      <dgm:t>
        <a:bodyPr/>
        <a:lstStyle/>
        <a:p>
          <a:r>
            <a:rPr lang="en-AU"/>
            <a:t>What reddit does not have is a transparent researcher terms and service agreement.</a:t>
          </a:r>
          <a:endParaRPr lang="en-US"/>
        </a:p>
      </dgm:t>
    </dgm:pt>
    <dgm:pt modelId="{4DEEBD89-0A59-4311-A175-E70885738CE8}" type="parTrans" cxnId="{3A046D17-ECAB-4A8D-BC17-1A1B3F104825}">
      <dgm:prSet/>
      <dgm:spPr/>
      <dgm:t>
        <a:bodyPr/>
        <a:lstStyle/>
        <a:p>
          <a:endParaRPr lang="en-US"/>
        </a:p>
      </dgm:t>
    </dgm:pt>
    <dgm:pt modelId="{E87948D9-A9F5-4E6A-8738-4FC4D3275767}" type="sibTrans" cxnId="{3A046D17-ECAB-4A8D-BC17-1A1B3F104825}">
      <dgm:prSet/>
      <dgm:spPr/>
      <dgm:t>
        <a:bodyPr/>
        <a:lstStyle/>
        <a:p>
          <a:endParaRPr lang="en-US"/>
        </a:p>
      </dgm:t>
    </dgm:pt>
    <dgm:pt modelId="{D8BEE990-A539-4C62-9455-3FD2B131EAE3}">
      <dgm:prSet/>
      <dgm:spPr/>
      <dgm:t>
        <a:bodyPr/>
        <a:lstStyle/>
        <a:p>
          <a:r>
            <a:rPr lang="en-AU"/>
            <a:t>This is likely to cause issues with ethical use of the platform if you apply for developer access</a:t>
          </a:r>
          <a:endParaRPr lang="en-US"/>
        </a:p>
      </dgm:t>
    </dgm:pt>
    <dgm:pt modelId="{8B5FE3CD-7E67-49A1-8DA0-B08AE02C4897}" type="parTrans" cxnId="{112744B3-539F-44CF-960C-7F247E8C5939}">
      <dgm:prSet/>
      <dgm:spPr/>
      <dgm:t>
        <a:bodyPr/>
        <a:lstStyle/>
        <a:p>
          <a:endParaRPr lang="en-US"/>
        </a:p>
      </dgm:t>
    </dgm:pt>
    <dgm:pt modelId="{4F039746-629A-4506-8CE9-4AA1D3A9B7CA}" type="sibTrans" cxnId="{112744B3-539F-44CF-960C-7F247E8C5939}">
      <dgm:prSet/>
      <dgm:spPr/>
      <dgm:t>
        <a:bodyPr/>
        <a:lstStyle/>
        <a:p>
          <a:endParaRPr lang="en-US"/>
        </a:p>
      </dgm:t>
    </dgm:pt>
    <dgm:pt modelId="{773CC581-2B6B-4EAF-BA05-C35A383BCBB0}">
      <dgm:prSet/>
      <dgm:spPr/>
      <dgm:t>
        <a:bodyPr/>
        <a:lstStyle/>
        <a:p>
          <a:r>
            <a:rPr lang="en-AU"/>
            <a:t>As the attribution clause highlighted conflicts with any ethical need to de-identify or anonymise data </a:t>
          </a:r>
          <a:endParaRPr lang="en-US"/>
        </a:p>
      </dgm:t>
    </dgm:pt>
    <dgm:pt modelId="{99D86B5D-4468-4042-9C92-A4E09D05D053}" type="parTrans" cxnId="{13057AF7-F4C3-44FE-A5B7-074053B88D75}">
      <dgm:prSet/>
      <dgm:spPr/>
      <dgm:t>
        <a:bodyPr/>
        <a:lstStyle/>
        <a:p>
          <a:endParaRPr lang="en-US"/>
        </a:p>
      </dgm:t>
    </dgm:pt>
    <dgm:pt modelId="{F67CA41B-1D55-41E3-9D70-537F79BBA8EB}" type="sibTrans" cxnId="{13057AF7-F4C3-44FE-A5B7-074053B88D75}">
      <dgm:prSet/>
      <dgm:spPr/>
      <dgm:t>
        <a:bodyPr/>
        <a:lstStyle/>
        <a:p>
          <a:endParaRPr lang="en-US"/>
        </a:p>
      </dgm:t>
    </dgm:pt>
    <dgm:pt modelId="{69900C70-68F3-43BA-B90F-4584C4D120B5}">
      <dgm:prSet/>
      <dgm:spPr/>
      <dgm:t>
        <a:bodyPr/>
        <a:lstStyle/>
        <a:p>
          <a:r>
            <a:rPr lang="en-AU"/>
            <a:t>Basically, we live in an uncertain time for Reddit</a:t>
          </a:r>
          <a:endParaRPr lang="en-US"/>
        </a:p>
      </dgm:t>
    </dgm:pt>
    <dgm:pt modelId="{D231F09D-55D4-4BA0-8A67-783EF8C31B64}" type="parTrans" cxnId="{A60AAA0D-7548-43D4-B5DF-6268151CBAB3}">
      <dgm:prSet/>
      <dgm:spPr/>
      <dgm:t>
        <a:bodyPr/>
        <a:lstStyle/>
        <a:p>
          <a:endParaRPr lang="en-US"/>
        </a:p>
      </dgm:t>
    </dgm:pt>
    <dgm:pt modelId="{34843717-8354-4C88-A494-3F4C0DEF4326}" type="sibTrans" cxnId="{A60AAA0D-7548-43D4-B5DF-6268151CBAB3}">
      <dgm:prSet/>
      <dgm:spPr/>
      <dgm:t>
        <a:bodyPr/>
        <a:lstStyle/>
        <a:p>
          <a:endParaRPr lang="en-US"/>
        </a:p>
      </dgm:t>
    </dgm:pt>
    <dgm:pt modelId="{0BE848A8-190B-495A-A525-64E18CC01D0A}" type="pres">
      <dgm:prSet presAssocID="{F4DD3E3F-1FF8-459D-B623-A4BCD6DCE35D}" presName="vert0" presStyleCnt="0">
        <dgm:presLayoutVars>
          <dgm:dir/>
          <dgm:animOne val="branch"/>
          <dgm:animLvl val="lvl"/>
        </dgm:presLayoutVars>
      </dgm:prSet>
      <dgm:spPr/>
    </dgm:pt>
    <dgm:pt modelId="{9110EDB2-32D8-4BBD-B0B8-D10F8468BBED}" type="pres">
      <dgm:prSet presAssocID="{3AFF1A72-CD55-49F4-828B-9BF024E3E667}" presName="thickLine" presStyleLbl="alignNode1" presStyleIdx="0" presStyleCnt="4"/>
      <dgm:spPr/>
    </dgm:pt>
    <dgm:pt modelId="{7CD6D112-A0EB-4C54-AF43-0847FC28E9EF}" type="pres">
      <dgm:prSet presAssocID="{3AFF1A72-CD55-49F4-828B-9BF024E3E667}" presName="horz1" presStyleCnt="0"/>
      <dgm:spPr/>
    </dgm:pt>
    <dgm:pt modelId="{A2590110-FDC5-4F48-A8F7-DD1B9C5B2CE5}" type="pres">
      <dgm:prSet presAssocID="{3AFF1A72-CD55-49F4-828B-9BF024E3E667}" presName="tx1" presStyleLbl="revTx" presStyleIdx="0" presStyleCnt="4"/>
      <dgm:spPr/>
    </dgm:pt>
    <dgm:pt modelId="{071E73E3-D4B1-49D3-95B9-7474594D8D39}" type="pres">
      <dgm:prSet presAssocID="{3AFF1A72-CD55-49F4-828B-9BF024E3E667}" presName="vert1" presStyleCnt="0"/>
      <dgm:spPr/>
    </dgm:pt>
    <dgm:pt modelId="{24AE4FD3-29B9-43F1-A3BA-3D77AA9D12AB}" type="pres">
      <dgm:prSet presAssocID="{D8BEE990-A539-4C62-9455-3FD2B131EAE3}" presName="thickLine" presStyleLbl="alignNode1" presStyleIdx="1" presStyleCnt="4"/>
      <dgm:spPr/>
    </dgm:pt>
    <dgm:pt modelId="{5C1676FF-A206-4E05-8D25-46AC5D0C04EA}" type="pres">
      <dgm:prSet presAssocID="{D8BEE990-A539-4C62-9455-3FD2B131EAE3}" presName="horz1" presStyleCnt="0"/>
      <dgm:spPr/>
    </dgm:pt>
    <dgm:pt modelId="{A3F16426-BA72-4BE5-B200-1FA8F4BB0A9C}" type="pres">
      <dgm:prSet presAssocID="{D8BEE990-A539-4C62-9455-3FD2B131EAE3}" presName="tx1" presStyleLbl="revTx" presStyleIdx="1" presStyleCnt="4"/>
      <dgm:spPr/>
    </dgm:pt>
    <dgm:pt modelId="{B97FB162-1310-42C6-BAF5-986263D8408F}" type="pres">
      <dgm:prSet presAssocID="{D8BEE990-A539-4C62-9455-3FD2B131EAE3}" presName="vert1" presStyleCnt="0"/>
      <dgm:spPr/>
    </dgm:pt>
    <dgm:pt modelId="{B50CA335-949D-4E82-8EEF-3D0D101445B3}" type="pres">
      <dgm:prSet presAssocID="{773CC581-2B6B-4EAF-BA05-C35A383BCBB0}" presName="thickLine" presStyleLbl="alignNode1" presStyleIdx="2" presStyleCnt="4"/>
      <dgm:spPr/>
    </dgm:pt>
    <dgm:pt modelId="{62F4C4DF-88D6-48C8-93FD-D9F252E1CBDB}" type="pres">
      <dgm:prSet presAssocID="{773CC581-2B6B-4EAF-BA05-C35A383BCBB0}" presName="horz1" presStyleCnt="0"/>
      <dgm:spPr/>
    </dgm:pt>
    <dgm:pt modelId="{B64C241D-7181-46C8-8798-23CF06A78028}" type="pres">
      <dgm:prSet presAssocID="{773CC581-2B6B-4EAF-BA05-C35A383BCBB0}" presName="tx1" presStyleLbl="revTx" presStyleIdx="2" presStyleCnt="4"/>
      <dgm:spPr/>
    </dgm:pt>
    <dgm:pt modelId="{77866277-A169-4955-80BC-4EBFBC897624}" type="pres">
      <dgm:prSet presAssocID="{773CC581-2B6B-4EAF-BA05-C35A383BCBB0}" presName="vert1" presStyleCnt="0"/>
      <dgm:spPr/>
    </dgm:pt>
    <dgm:pt modelId="{97D10F45-F85B-4EEE-A2F3-62985E6A5461}" type="pres">
      <dgm:prSet presAssocID="{69900C70-68F3-43BA-B90F-4584C4D120B5}" presName="thickLine" presStyleLbl="alignNode1" presStyleIdx="3" presStyleCnt="4"/>
      <dgm:spPr/>
    </dgm:pt>
    <dgm:pt modelId="{263F37CA-DEC3-41CF-BC40-F8A7F8CA0AB7}" type="pres">
      <dgm:prSet presAssocID="{69900C70-68F3-43BA-B90F-4584C4D120B5}" presName="horz1" presStyleCnt="0"/>
      <dgm:spPr/>
    </dgm:pt>
    <dgm:pt modelId="{5CCFC399-44C1-45C8-B637-3878230CC571}" type="pres">
      <dgm:prSet presAssocID="{69900C70-68F3-43BA-B90F-4584C4D120B5}" presName="tx1" presStyleLbl="revTx" presStyleIdx="3" presStyleCnt="4"/>
      <dgm:spPr/>
    </dgm:pt>
    <dgm:pt modelId="{05A40DEE-2EFF-4D68-BF24-8C9755F792E7}" type="pres">
      <dgm:prSet presAssocID="{69900C70-68F3-43BA-B90F-4584C4D120B5}" presName="vert1" presStyleCnt="0"/>
      <dgm:spPr/>
    </dgm:pt>
  </dgm:ptLst>
  <dgm:cxnLst>
    <dgm:cxn modelId="{A60AAA0D-7548-43D4-B5DF-6268151CBAB3}" srcId="{F4DD3E3F-1FF8-459D-B623-A4BCD6DCE35D}" destId="{69900C70-68F3-43BA-B90F-4584C4D120B5}" srcOrd="3" destOrd="0" parTransId="{D231F09D-55D4-4BA0-8A67-783EF8C31B64}" sibTransId="{34843717-8354-4C88-A494-3F4C0DEF4326}"/>
    <dgm:cxn modelId="{07268B0E-8F38-4A8E-B6A5-286BEACC7150}" type="presOf" srcId="{D8BEE990-A539-4C62-9455-3FD2B131EAE3}" destId="{A3F16426-BA72-4BE5-B200-1FA8F4BB0A9C}" srcOrd="0" destOrd="0" presId="urn:microsoft.com/office/officeart/2008/layout/LinedList"/>
    <dgm:cxn modelId="{3A046D17-ECAB-4A8D-BC17-1A1B3F104825}" srcId="{F4DD3E3F-1FF8-459D-B623-A4BCD6DCE35D}" destId="{3AFF1A72-CD55-49F4-828B-9BF024E3E667}" srcOrd="0" destOrd="0" parTransId="{4DEEBD89-0A59-4311-A175-E70885738CE8}" sibTransId="{E87948D9-A9F5-4E6A-8738-4FC4D3275767}"/>
    <dgm:cxn modelId="{03A10340-1945-4B78-9E0C-406F2F454CBD}" type="presOf" srcId="{3AFF1A72-CD55-49F4-828B-9BF024E3E667}" destId="{A2590110-FDC5-4F48-A8F7-DD1B9C5B2CE5}" srcOrd="0" destOrd="0" presId="urn:microsoft.com/office/officeart/2008/layout/LinedList"/>
    <dgm:cxn modelId="{CF6BB56A-3EC7-4E83-B408-F276BBCE694D}" type="presOf" srcId="{F4DD3E3F-1FF8-459D-B623-A4BCD6DCE35D}" destId="{0BE848A8-190B-495A-A525-64E18CC01D0A}" srcOrd="0" destOrd="0" presId="urn:microsoft.com/office/officeart/2008/layout/LinedList"/>
    <dgm:cxn modelId="{8BBD428D-6230-4BB2-AB57-2E635D48EB1E}" type="presOf" srcId="{773CC581-2B6B-4EAF-BA05-C35A383BCBB0}" destId="{B64C241D-7181-46C8-8798-23CF06A78028}" srcOrd="0" destOrd="0" presId="urn:microsoft.com/office/officeart/2008/layout/LinedList"/>
    <dgm:cxn modelId="{112744B3-539F-44CF-960C-7F247E8C5939}" srcId="{F4DD3E3F-1FF8-459D-B623-A4BCD6DCE35D}" destId="{D8BEE990-A539-4C62-9455-3FD2B131EAE3}" srcOrd="1" destOrd="0" parTransId="{8B5FE3CD-7E67-49A1-8DA0-B08AE02C4897}" sibTransId="{4F039746-629A-4506-8CE9-4AA1D3A9B7CA}"/>
    <dgm:cxn modelId="{337F68C3-D22D-48ED-87F8-829465B380FB}" type="presOf" srcId="{69900C70-68F3-43BA-B90F-4584C4D120B5}" destId="{5CCFC399-44C1-45C8-B637-3878230CC571}" srcOrd="0" destOrd="0" presId="urn:microsoft.com/office/officeart/2008/layout/LinedList"/>
    <dgm:cxn modelId="{13057AF7-F4C3-44FE-A5B7-074053B88D75}" srcId="{F4DD3E3F-1FF8-459D-B623-A4BCD6DCE35D}" destId="{773CC581-2B6B-4EAF-BA05-C35A383BCBB0}" srcOrd="2" destOrd="0" parTransId="{99D86B5D-4468-4042-9C92-A4E09D05D053}" sibTransId="{F67CA41B-1D55-41E3-9D70-537F79BBA8EB}"/>
    <dgm:cxn modelId="{6F6BDF6A-A886-4FD7-8A37-B23CA2A183CB}" type="presParOf" srcId="{0BE848A8-190B-495A-A525-64E18CC01D0A}" destId="{9110EDB2-32D8-4BBD-B0B8-D10F8468BBED}" srcOrd="0" destOrd="0" presId="urn:microsoft.com/office/officeart/2008/layout/LinedList"/>
    <dgm:cxn modelId="{745B2EB9-1E4A-4C25-95E5-B9E11E324138}" type="presParOf" srcId="{0BE848A8-190B-495A-A525-64E18CC01D0A}" destId="{7CD6D112-A0EB-4C54-AF43-0847FC28E9EF}" srcOrd="1" destOrd="0" presId="urn:microsoft.com/office/officeart/2008/layout/LinedList"/>
    <dgm:cxn modelId="{9F984FD1-2362-4DFE-B333-6F411AB746F1}" type="presParOf" srcId="{7CD6D112-A0EB-4C54-AF43-0847FC28E9EF}" destId="{A2590110-FDC5-4F48-A8F7-DD1B9C5B2CE5}" srcOrd="0" destOrd="0" presId="urn:microsoft.com/office/officeart/2008/layout/LinedList"/>
    <dgm:cxn modelId="{11625D07-9197-4626-BD52-F78B93BE1882}" type="presParOf" srcId="{7CD6D112-A0EB-4C54-AF43-0847FC28E9EF}" destId="{071E73E3-D4B1-49D3-95B9-7474594D8D39}" srcOrd="1" destOrd="0" presId="urn:microsoft.com/office/officeart/2008/layout/LinedList"/>
    <dgm:cxn modelId="{9B7F0EB0-21A9-4737-896B-6DDF5871B0D9}" type="presParOf" srcId="{0BE848A8-190B-495A-A525-64E18CC01D0A}" destId="{24AE4FD3-29B9-43F1-A3BA-3D77AA9D12AB}" srcOrd="2" destOrd="0" presId="urn:microsoft.com/office/officeart/2008/layout/LinedList"/>
    <dgm:cxn modelId="{2482E03B-C5F1-4B54-81D1-E05ACBFE7879}" type="presParOf" srcId="{0BE848A8-190B-495A-A525-64E18CC01D0A}" destId="{5C1676FF-A206-4E05-8D25-46AC5D0C04EA}" srcOrd="3" destOrd="0" presId="urn:microsoft.com/office/officeart/2008/layout/LinedList"/>
    <dgm:cxn modelId="{F143A2B5-0896-49B8-A451-28162166B3D9}" type="presParOf" srcId="{5C1676FF-A206-4E05-8D25-46AC5D0C04EA}" destId="{A3F16426-BA72-4BE5-B200-1FA8F4BB0A9C}" srcOrd="0" destOrd="0" presId="urn:microsoft.com/office/officeart/2008/layout/LinedList"/>
    <dgm:cxn modelId="{C7DD7310-64BD-42A6-8D96-67F69A290886}" type="presParOf" srcId="{5C1676FF-A206-4E05-8D25-46AC5D0C04EA}" destId="{B97FB162-1310-42C6-BAF5-986263D8408F}" srcOrd="1" destOrd="0" presId="urn:microsoft.com/office/officeart/2008/layout/LinedList"/>
    <dgm:cxn modelId="{3A5DC9FA-4A68-4109-AD6D-AD6C69EDA1B4}" type="presParOf" srcId="{0BE848A8-190B-495A-A525-64E18CC01D0A}" destId="{B50CA335-949D-4E82-8EEF-3D0D101445B3}" srcOrd="4" destOrd="0" presId="urn:microsoft.com/office/officeart/2008/layout/LinedList"/>
    <dgm:cxn modelId="{850789B5-E4F5-481F-9AC0-9A9441A0F859}" type="presParOf" srcId="{0BE848A8-190B-495A-A525-64E18CC01D0A}" destId="{62F4C4DF-88D6-48C8-93FD-D9F252E1CBDB}" srcOrd="5" destOrd="0" presId="urn:microsoft.com/office/officeart/2008/layout/LinedList"/>
    <dgm:cxn modelId="{566E8763-9F55-44D9-A790-7F74D87C0CD3}" type="presParOf" srcId="{62F4C4DF-88D6-48C8-93FD-D9F252E1CBDB}" destId="{B64C241D-7181-46C8-8798-23CF06A78028}" srcOrd="0" destOrd="0" presId="urn:microsoft.com/office/officeart/2008/layout/LinedList"/>
    <dgm:cxn modelId="{B72AA89A-726A-42FE-AB33-3DA55E0CC9F2}" type="presParOf" srcId="{62F4C4DF-88D6-48C8-93FD-D9F252E1CBDB}" destId="{77866277-A169-4955-80BC-4EBFBC897624}" srcOrd="1" destOrd="0" presId="urn:microsoft.com/office/officeart/2008/layout/LinedList"/>
    <dgm:cxn modelId="{12480935-600A-441E-B82B-7A044CBCF743}" type="presParOf" srcId="{0BE848A8-190B-495A-A525-64E18CC01D0A}" destId="{97D10F45-F85B-4EEE-A2F3-62985E6A5461}" srcOrd="6" destOrd="0" presId="urn:microsoft.com/office/officeart/2008/layout/LinedList"/>
    <dgm:cxn modelId="{C97B15B3-401E-4220-924B-6F3396B78732}" type="presParOf" srcId="{0BE848A8-190B-495A-A525-64E18CC01D0A}" destId="{263F37CA-DEC3-41CF-BC40-F8A7F8CA0AB7}" srcOrd="7" destOrd="0" presId="urn:microsoft.com/office/officeart/2008/layout/LinedList"/>
    <dgm:cxn modelId="{FD19BF72-251C-4632-9151-8F53404F7178}" type="presParOf" srcId="{263F37CA-DEC3-41CF-BC40-F8A7F8CA0AB7}" destId="{5CCFC399-44C1-45C8-B637-3878230CC571}" srcOrd="0" destOrd="0" presId="urn:microsoft.com/office/officeart/2008/layout/LinedList"/>
    <dgm:cxn modelId="{F137FEA0-5B53-41D4-81F0-513823047B46}" type="presParOf" srcId="{263F37CA-DEC3-41CF-BC40-F8A7F8CA0AB7}" destId="{05A40DEE-2EFF-4D68-BF24-8C9755F792E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FF046A-45D6-4BA8-B050-518397E431AE}"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84A5B00F-3D12-4C64-AEE9-36E48E5C2139}">
      <dgm:prSet/>
      <dgm:spPr/>
      <dgm:t>
        <a:bodyPr/>
        <a:lstStyle/>
        <a:p>
          <a:pPr>
            <a:defRPr cap="all"/>
          </a:pPr>
          <a:r>
            <a:rPr lang="en-AU" dirty="0"/>
            <a:t>Visualising graphs in Python or R can be quite tricky (not impossible)</a:t>
          </a:r>
          <a:endParaRPr lang="en-US" dirty="0"/>
        </a:p>
      </dgm:t>
    </dgm:pt>
    <dgm:pt modelId="{A90DC4BB-66C6-4406-828A-3014B9EC55DB}" type="parTrans" cxnId="{E62E2447-69C2-47BB-BF4C-B64ED2EB0A6F}">
      <dgm:prSet/>
      <dgm:spPr/>
      <dgm:t>
        <a:bodyPr/>
        <a:lstStyle/>
        <a:p>
          <a:endParaRPr lang="en-US"/>
        </a:p>
      </dgm:t>
    </dgm:pt>
    <dgm:pt modelId="{4D570D13-4C01-42F6-858A-764059D8FA2C}" type="sibTrans" cxnId="{E62E2447-69C2-47BB-BF4C-B64ED2EB0A6F}">
      <dgm:prSet/>
      <dgm:spPr/>
      <dgm:t>
        <a:bodyPr/>
        <a:lstStyle/>
        <a:p>
          <a:endParaRPr lang="en-US"/>
        </a:p>
      </dgm:t>
    </dgm:pt>
    <dgm:pt modelId="{6475E9C8-E120-4E64-B798-BC96056A787B}">
      <dgm:prSet/>
      <dgm:spPr/>
      <dgm:t>
        <a:bodyPr/>
        <a:lstStyle/>
        <a:p>
          <a:pPr>
            <a:defRPr cap="all"/>
          </a:pPr>
          <a:r>
            <a:rPr lang="en-AU"/>
            <a:t>Instead, we can use open-source tools which offer more functionality</a:t>
          </a:r>
          <a:endParaRPr lang="en-US"/>
        </a:p>
      </dgm:t>
    </dgm:pt>
    <dgm:pt modelId="{43CD1057-04EF-4708-8C11-65234398779C}" type="parTrans" cxnId="{63DF23B6-BBA1-4428-9055-EAEBD3A4D47E}">
      <dgm:prSet/>
      <dgm:spPr/>
      <dgm:t>
        <a:bodyPr/>
        <a:lstStyle/>
        <a:p>
          <a:endParaRPr lang="en-US"/>
        </a:p>
      </dgm:t>
    </dgm:pt>
    <dgm:pt modelId="{96A8C37A-0849-4A06-ADEB-CA666C129E8B}" type="sibTrans" cxnId="{63DF23B6-BBA1-4428-9055-EAEBD3A4D47E}">
      <dgm:prSet/>
      <dgm:spPr/>
      <dgm:t>
        <a:bodyPr/>
        <a:lstStyle/>
        <a:p>
          <a:endParaRPr lang="en-US"/>
        </a:p>
      </dgm:t>
    </dgm:pt>
    <dgm:pt modelId="{598844C9-DF41-4EB2-83DD-9C861971B7F1}">
      <dgm:prSet/>
      <dgm:spPr/>
      <dgm:t>
        <a:bodyPr/>
        <a:lstStyle/>
        <a:p>
          <a:pPr>
            <a:defRPr cap="all"/>
          </a:pPr>
          <a:r>
            <a:rPr lang="en-AU"/>
            <a:t>One of these tools is Gephi</a:t>
          </a:r>
          <a:endParaRPr lang="en-US"/>
        </a:p>
      </dgm:t>
    </dgm:pt>
    <dgm:pt modelId="{DE628D1B-97DF-4455-80B6-74843C2F6BCE}" type="parTrans" cxnId="{502EB904-727D-4852-A571-EC7F3B11880D}">
      <dgm:prSet/>
      <dgm:spPr/>
      <dgm:t>
        <a:bodyPr/>
        <a:lstStyle/>
        <a:p>
          <a:endParaRPr lang="en-US"/>
        </a:p>
      </dgm:t>
    </dgm:pt>
    <dgm:pt modelId="{687FDEBF-CB17-4E1B-855F-DC98752D3AAB}" type="sibTrans" cxnId="{502EB904-727D-4852-A571-EC7F3B11880D}">
      <dgm:prSet/>
      <dgm:spPr/>
      <dgm:t>
        <a:bodyPr/>
        <a:lstStyle/>
        <a:p>
          <a:endParaRPr lang="en-US"/>
        </a:p>
      </dgm:t>
    </dgm:pt>
    <dgm:pt modelId="{AF2A5E99-C5E9-47D8-AE3F-C633186983BE}">
      <dgm:prSet/>
      <dgm:spPr/>
      <dgm:t>
        <a:bodyPr/>
        <a:lstStyle/>
        <a:p>
          <a:pPr>
            <a:defRPr cap="all"/>
          </a:pPr>
          <a:r>
            <a:rPr lang="en-AU"/>
            <a:t>https://gephi.org/</a:t>
          </a:r>
          <a:endParaRPr lang="en-US"/>
        </a:p>
      </dgm:t>
    </dgm:pt>
    <dgm:pt modelId="{0241CA75-A0C8-4125-A0F4-45B28ED83E43}" type="parTrans" cxnId="{65286960-EE42-43C6-98A0-F9981171078E}">
      <dgm:prSet/>
      <dgm:spPr/>
      <dgm:t>
        <a:bodyPr/>
        <a:lstStyle/>
        <a:p>
          <a:endParaRPr lang="en-US"/>
        </a:p>
      </dgm:t>
    </dgm:pt>
    <dgm:pt modelId="{6515BAB4-F92C-4109-B2E7-698FC0EDF64D}" type="sibTrans" cxnId="{65286960-EE42-43C6-98A0-F9981171078E}">
      <dgm:prSet/>
      <dgm:spPr/>
      <dgm:t>
        <a:bodyPr/>
        <a:lstStyle/>
        <a:p>
          <a:endParaRPr lang="en-US"/>
        </a:p>
      </dgm:t>
    </dgm:pt>
    <dgm:pt modelId="{005A2CC6-9ABB-4B59-9304-8236BDB9BA5F}" type="pres">
      <dgm:prSet presAssocID="{A0FF046A-45D6-4BA8-B050-518397E431AE}" presName="root" presStyleCnt="0">
        <dgm:presLayoutVars>
          <dgm:dir/>
          <dgm:resizeHandles val="exact"/>
        </dgm:presLayoutVars>
      </dgm:prSet>
      <dgm:spPr/>
    </dgm:pt>
    <dgm:pt modelId="{13AB4F9C-09D0-4939-BF30-6542AC9779CB}" type="pres">
      <dgm:prSet presAssocID="{84A5B00F-3D12-4C64-AEE9-36E48E5C2139}" presName="compNode" presStyleCnt="0"/>
      <dgm:spPr/>
    </dgm:pt>
    <dgm:pt modelId="{BCF7FC65-7046-41FB-9407-8FBD545BD9BC}" type="pres">
      <dgm:prSet presAssocID="{84A5B00F-3D12-4C64-AEE9-36E48E5C2139}" presName="iconBgRect" presStyleLbl="bgShp" presStyleIdx="0" presStyleCnt="4"/>
      <dgm:spPr/>
    </dgm:pt>
    <dgm:pt modelId="{2A1D89AC-304D-40F7-BC34-358F08CA3240}" type="pres">
      <dgm:prSet presAssocID="{84A5B00F-3D12-4C64-AEE9-36E48E5C213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ze"/>
        </a:ext>
      </dgm:extLst>
    </dgm:pt>
    <dgm:pt modelId="{431CD293-A509-4483-AE37-211ECCD04E5D}" type="pres">
      <dgm:prSet presAssocID="{84A5B00F-3D12-4C64-AEE9-36E48E5C2139}" presName="spaceRect" presStyleCnt="0"/>
      <dgm:spPr/>
    </dgm:pt>
    <dgm:pt modelId="{3F354570-23B8-4AFF-B077-41F79FF3D522}" type="pres">
      <dgm:prSet presAssocID="{84A5B00F-3D12-4C64-AEE9-36E48E5C2139}" presName="textRect" presStyleLbl="revTx" presStyleIdx="0" presStyleCnt="4">
        <dgm:presLayoutVars>
          <dgm:chMax val="1"/>
          <dgm:chPref val="1"/>
        </dgm:presLayoutVars>
      </dgm:prSet>
      <dgm:spPr/>
    </dgm:pt>
    <dgm:pt modelId="{398677DB-0E57-4B89-A2CB-9B9F9F0F5CF1}" type="pres">
      <dgm:prSet presAssocID="{4D570D13-4C01-42F6-858A-764059D8FA2C}" presName="sibTrans" presStyleCnt="0"/>
      <dgm:spPr/>
    </dgm:pt>
    <dgm:pt modelId="{FD95BFEB-8216-4C85-8F2C-59B04E1D4873}" type="pres">
      <dgm:prSet presAssocID="{6475E9C8-E120-4E64-B798-BC96056A787B}" presName="compNode" presStyleCnt="0"/>
      <dgm:spPr/>
    </dgm:pt>
    <dgm:pt modelId="{324E5093-AD6C-4614-A54C-2D07FC9EC3FE}" type="pres">
      <dgm:prSet presAssocID="{6475E9C8-E120-4E64-B798-BC96056A787B}" presName="iconBgRect" presStyleLbl="bgShp" presStyleIdx="1" presStyleCnt="4"/>
      <dgm:spPr/>
    </dgm:pt>
    <dgm:pt modelId="{121268EA-58C4-43BD-BC4F-3EC1D927F870}" type="pres">
      <dgm:prSet presAssocID="{6475E9C8-E120-4E64-B798-BC96056A787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ools"/>
        </a:ext>
      </dgm:extLst>
    </dgm:pt>
    <dgm:pt modelId="{5BE90F25-93EF-4DE3-BF12-E9FB72A5131D}" type="pres">
      <dgm:prSet presAssocID="{6475E9C8-E120-4E64-B798-BC96056A787B}" presName="spaceRect" presStyleCnt="0"/>
      <dgm:spPr/>
    </dgm:pt>
    <dgm:pt modelId="{81EA4F5A-9CEC-44E0-9194-E83CA9934672}" type="pres">
      <dgm:prSet presAssocID="{6475E9C8-E120-4E64-B798-BC96056A787B}" presName="textRect" presStyleLbl="revTx" presStyleIdx="1" presStyleCnt="4">
        <dgm:presLayoutVars>
          <dgm:chMax val="1"/>
          <dgm:chPref val="1"/>
        </dgm:presLayoutVars>
      </dgm:prSet>
      <dgm:spPr/>
    </dgm:pt>
    <dgm:pt modelId="{D0118379-BDF6-4523-B876-ED90366B47EF}" type="pres">
      <dgm:prSet presAssocID="{96A8C37A-0849-4A06-ADEB-CA666C129E8B}" presName="sibTrans" presStyleCnt="0"/>
      <dgm:spPr/>
    </dgm:pt>
    <dgm:pt modelId="{8C0C651A-15B5-4FB6-8A62-EBA73CF156C5}" type="pres">
      <dgm:prSet presAssocID="{598844C9-DF41-4EB2-83DD-9C861971B7F1}" presName="compNode" presStyleCnt="0"/>
      <dgm:spPr/>
    </dgm:pt>
    <dgm:pt modelId="{B373089D-F7D9-4EAF-B546-D27D375AFA78}" type="pres">
      <dgm:prSet presAssocID="{598844C9-DF41-4EB2-83DD-9C861971B7F1}" presName="iconBgRect" presStyleLbl="bgShp" presStyleIdx="2" presStyleCnt="4"/>
      <dgm:spPr/>
    </dgm:pt>
    <dgm:pt modelId="{3FE91898-F3B8-454A-A3E0-29BFE2A79C0E}" type="pres">
      <dgm:prSet presAssocID="{598844C9-DF41-4EB2-83DD-9C861971B7F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ning Tools"/>
        </a:ext>
      </dgm:extLst>
    </dgm:pt>
    <dgm:pt modelId="{2CD153FF-D385-4C0A-BB9F-3FD59529DABD}" type="pres">
      <dgm:prSet presAssocID="{598844C9-DF41-4EB2-83DD-9C861971B7F1}" presName="spaceRect" presStyleCnt="0"/>
      <dgm:spPr/>
    </dgm:pt>
    <dgm:pt modelId="{32785940-48EF-4F1E-A21C-2381D01156D1}" type="pres">
      <dgm:prSet presAssocID="{598844C9-DF41-4EB2-83DD-9C861971B7F1}" presName="textRect" presStyleLbl="revTx" presStyleIdx="2" presStyleCnt="4">
        <dgm:presLayoutVars>
          <dgm:chMax val="1"/>
          <dgm:chPref val="1"/>
        </dgm:presLayoutVars>
      </dgm:prSet>
      <dgm:spPr/>
    </dgm:pt>
    <dgm:pt modelId="{601814EC-30A4-4331-A2DF-9B89B439438B}" type="pres">
      <dgm:prSet presAssocID="{687FDEBF-CB17-4E1B-855F-DC98752D3AAB}" presName="sibTrans" presStyleCnt="0"/>
      <dgm:spPr/>
    </dgm:pt>
    <dgm:pt modelId="{D01E7BE6-7A01-4A32-A960-BFDDE22C15C7}" type="pres">
      <dgm:prSet presAssocID="{AF2A5E99-C5E9-47D8-AE3F-C633186983BE}" presName="compNode" presStyleCnt="0"/>
      <dgm:spPr/>
    </dgm:pt>
    <dgm:pt modelId="{D4973C0F-24A5-4EF7-A4BB-840B160FAB84}" type="pres">
      <dgm:prSet presAssocID="{AF2A5E99-C5E9-47D8-AE3F-C633186983BE}" presName="iconBgRect" presStyleLbl="bgShp" presStyleIdx="3" presStyleCnt="4"/>
      <dgm:spPr/>
    </dgm:pt>
    <dgm:pt modelId="{C257A0B0-BA65-4221-92BC-4E9D367A7A86}" type="pres">
      <dgm:prSet presAssocID="{AF2A5E99-C5E9-47D8-AE3F-C633186983B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arth Globe Americas"/>
        </a:ext>
      </dgm:extLst>
    </dgm:pt>
    <dgm:pt modelId="{B18A73F1-8573-4450-8AAC-5629B20919F6}" type="pres">
      <dgm:prSet presAssocID="{AF2A5E99-C5E9-47D8-AE3F-C633186983BE}" presName="spaceRect" presStyleCnt="0"/>
      <dgm:spPr/>
    </dgm:pt>
    <dgm:pt modelId="{4AE156AA-C0F9-497C-A019-56ABCDC6E438}" type="pres">
      <dgm:prSet presAssocID="{AF2A5E99-C5E9-47D8-AE3F-C633186983BE}" presName="textRect" presStyleLbl="revTx" presStyleIdx="3" presStyleCnt="4">
        <dgm:presLayoutVars>
          <dgm:chMax val="1"/>
          <dgm:chPref val="1"/>
        </dgm:presLayoutVars>
      </dgm:prSet>
      <dgm:spPr/>
    </dgm:pt>
  </dgm:ptLst>
  <dgm:cxnLst>
    <dgm:cxn modelId="{502EB904-727D-4852-A571-EC7F3B11880D}" srcId="{A0FF046A-45D6-4BA8-B050-518397E431AE}" destId="{598844C9-DF41-4EB2-83DD-9C861971B7F1}" srcOrd="2" destOrd="0" parTransId="{DE628D1B-97DF-4455-80B6-74843C2F6BCE}" sibTransId="{687FDEBF-CB17-4E1B-855F-DC98752D3AAB}"/>
    <dgm:cxn modelId="{E33D060F-96B8-4781-935F-C5C2AB695FD7}" type="presOf" srcId="{6475E9C8-E120-4E64-B798-BC96056A787B}" destId="{81EA4F5A-9CEC-44E0-9194-E83CA9934672}" srcOrd="0" destOrd="0" presId="urn:microsoft.com/office/officeart/2018/5/layout/IconCircleLabelList"/>
    <dgm:cxn modelId="{65286960-EE42-43C6-98A0-F9981171078E}" srcId="{A0FF046A-45D6-4BA8-B050-518397E431AE}" destId="{AF2A5E99-C5E9-47D8-AE3F-C633186983BE}" srcOrd="3" destOrd="0" parTransId="{0241CA75-A0C8-4125-A0F4-45B28ED83E43}" sibTransId="{6515BAB4-F92C-4109-B2E7-698FC0EDF64D}"/>
    <dgm:cxn modelId="{E62E2447-69C2-47BB-BF4C-B64ED2EB0A6F}" srcId="{A0FF046A-45D6-4BA8-B050-518397E431AE}" destId="{84A5B00F-3D12-4C64-AEE9-36E48E5C2139}" srcOrd="0" destOrd="0" parTransId="{A90DC4BB-66C6-4406-828A-3014B9EC55DB}" sibTransId="{4D570D13-4C01-42F6-858A-764059D8FA2C}"/>
    <dgm:cxn modelId="{4CD1E548-9B89-46B6-9724-378E2DDC58AD}" type="presOf" srcId="{598844C9-DF41-4EB2-83DD-9C861971B7F1}" destId="{32785940-48EF-4F1E-A21C-2381D01156D1}" srcOrd="0" destOrd="0" presId="urn:microsoft.com/office/officeart/2018/5/layout/IconCircleLabelList"/>
    <dgm:cxn modelId="{A6348399-3CF2-4AE1-939A-C8A902FB2CB9}" type="presOf" srcId="{A0FF046A-45D6-4BA8-B050-518397E431AE}" destId="{005A2CC6-9ABB-4B59-9304-8236BDB9BA5F}" srcOrd="0" destOrd="0" presId="urn:microsoft.com/office/officeart/2018/5/layout/IconCircleLabelList"/>
    <dgm:cxn modelId="{63DF23B6-BBA1-4428-9055-EAEBD3A4D47E}" srcId="{A0FF046A-45D6-4BA8-B050-518397E431AE}" destId="{6475E9C8-E120-4E64-B798-BC96056A787B}" srcOrd="1" destOrd="0" parTransId="{43CD1057-04EF-4708-8C11-65234398779C}" sibTransId="{96A8C37A-0849-4A06-ADEB-CA666C129E8B}"/>
    <dgm:cxn modelId="{791CF4B8-4C2F-4A18-87D3-B3F547D8F75C}" type="presOf" srcId="{AF2A5E99-C5E9-47D8-AE3F-C633186983BE}" destId="{4AE156AA-C0F9-497C-A019-56ABCDC6E438}" srcOrd="0" destOrd="0" presId="urn:microsoft.com/office/officeart/2018/5/layout/IconCircleLabelList"/>
    <dgm:cxn modelId="{9AF584CD-3F05-4D4D-BADD-6D35EA75548B}" type="presOf" srcId="{84A5B00F-3D12-4C64-AEE9-36E48E5C2139}" destId="{3F354570-23B8-4AFF-B077-41F79FF3D522}" srcOrd="0" destOrd="0" presId="urn:microsoft.com/office/officeart/2018/5/layout/IconCircleLabelList"/>
    <dgm:cxn modelId="{6934DB22-A573-41F9-9EEE-EA1A607CF4BE}" type="presParOf" srcId="{005A2CC6-9ABB-4B59-9304-8236BDB9BA5F}" destId="{13AB4F9C-09D0-4939-BF30-6542AC9779CB}" srcOrd="0" destOrd="0" presId="urn:microsoft.com/office/officeart/2018/5/layout/IconCircleLabelList"/>
    <dgm:cxn modelId="{BD61D38F-8AC7-4112-B780-A2C5D92F979F}" type="presParOf" srcId="{13AB4F9C-09D0-4939-BF30-6542AC9779CB}" destId="{BCF7FC65-7046-41FB-9407-8FBD545BD9BC}" srcOrd="0" destOrd="0" presId="urn:microsoft.com/office/officeart/2018/5/layout/IconCircleLabelList"/>
    <dgm:cxn modelId="{7EDB13A7-DD8F-4FC9-98C3-E8C1CDDCCBB9}" type="presParOf" srcId="{13AB4F9C-09D0-4939-BF30-6542AC9779CB}" destId="{2A1D89AC-304D-40F7-BC34-358F08CA3240}" srcOrd="1" destOrd="0" presId="urn:microsoft.com/office/officeart/2018/5/layout/IconCircleLabelList"/>
    <dgm:cxn modelId="{F1F3AA35-C23E-45C6-B7AE-000D12702170}" type="presParOf" srcId="{13AB4F9C-09D0-4939-BF30-6542AC9779CB}" destId="{431CD293-A509-4483-AE37-211ECCD04E5D}" srcOrd="2" destOrd="0" presId="urn:microsoft.com/office/officeart/2018/5/layout/IconCircleLabelList"/>
    <dgm:cxn modelId="{3496E891-FE5E-412D-B5CB-3818177822E0}" type="presParOf" srcId="{13AB4F9C-09D0-4939-BF30-6542AC9779CB}" destId="{3F354570-23B8-4AFF-B077-41F79FF3D522}" srcOrd="3" destOrd="0" presId="urn:microsoft.com/office/officeart/2018/5/layout/IconCircleLabelList"/>
    <dgm:cxn modelId="{532A1D8E-629C-4D11-801E-DFE9D77C6491}" type="presParOf" srcId="{005A2CC6-9ABB-4B59-9304-8236BDB9BA5F}" destId="{398677DB-0E57-4B89-A2CB-9B9F9F0F5CF1}" srcOrd="1" destOrd="0" presId="urn:microsoft.com/office/officeart/2018/5/layout/IconCircleLabelList"/>
    <dgm:cxn modelId="{090D5040-E164-4123-8A9C-49836245EEA8}" type="presParOf" srcId="{005A2CC6-9ABB-4B59-9304-8236BDB9BA5F}" destId="{FD95BFEB-8216-4C85-8F2C-59B04E1D4873}" srcOrd="2" destOrd="0" presId="urn:microsoft.com/office/officeart/2018/5/layout/IconCircleLabelList"/>
    <dgm:cxn modelId="{0876D3E2-5921-41A6-B5F3-80365FDE250F}" type="presParOf" srcId="{FD95BFEB-8216-4C85-8F2C-59B04E1D4873}" destId="{324E5093-AD6C-4614-A54C-2D07FC9EC3FE}" srcOrd="0" destOrd="0" presId="urn:microsoft.com/office/officeart/2018/5/layout/IconCircleLabelList"/>
    <dgm:cxn modelId="{F38F0207-D360-43C7-8824-BD44DC603065}" type="presParOf" srcId="{FD95BFEB-8216-4C85-8F2C-59B04E1D4873}" destId="{121268EA-58C4-43BD-BC4F-3EC1D927F870}" srcOrd="1" destOrd="0" presId="urn:microsoft.com/office/officeart/2018/5/layout/IconCircleLabelList"/>
    <dgm:cxn modelId="{7AE9D63E-D0A7-44ED-9E53-E5625BCB9226}" type="presParOf" srcId="{FD95BFEB-8216-4C85-8F2C-59B04E1D4873}" destId="{5BE90F25-93EF-4DE3-BF12-E9FB72A5131D}" srcOrd="2" destOrd="0" presId="urn:microsoft.com/office/officeart/2018/5/layout/IconCircleLabelList"/>
    <dgm:cxn modelId="{42457291-511C-40DD-8476-EFF79036DE93}" type="presParOf" srcId="{FD95BFEB-8216-4C85-8F2C-59B04E1D4873}" destId="{81EA4F5A-9CEC-44E0-9194-E83CA9934672}" srcOrd="3" destOrd="0" presId="urn:microsoft.com/office/officeart/2018/5/layout/IconCircleLabelList"/>
    <dgm:cxn modelId="{A8473D65-2515-4B22-8179-3BA484E29296}" type="presParOf" srcId="{005A2CC6-9ABB-4B59-9304-8236BDB9BA5F}" destId="{D0118379-BDF6-4523-B876-ED90366B47EF}" srcOrd="3" destOrd="0" presId="urn:microsoft.com/office/officeart/2018/5/layout/IconCircleLabelList"/>
    <dgm:cxn modelId="{35A0C31B-9C15-4D34-BE24-34F224D7E4F5}" type="presParOf" srcId="{005A2CC6-9ABB-4B59-9304-8236BDB9BA5F}" destId="{8C0C651A-15B5-4FB6-8A62-EBA73CF156C5}" srcOrd="4" destOrd="0" presId="urn:microsoft.com/office/officeart/2018/5/layout/IconCircleLabelList"/>
    <dgm:cxn modelId="{3BC41A6F-72C8-4856-AE2B-E4ACBDE3E327}" type="presParOf" srcId="{8C0C651A-15B5-4FB6-8A62-EBA73CF156C5}" destId="{B373089D-F7D9-4EAF-B546-D27D375AFA78}" srcOrd="0" destOrd="0" presId="urn:microsoft.com/office/officeart/2018/5/layout/IconCircleLabelList"/>
    <dgm:cxn modelId="{24EC3FE1-3B2C-4A53-B5BB-2A1EAE77A57B}" type="presParOf" srcId="{8C0C651A-15B5-4FB6-8A62-EBA73CF156C5}" destId="{3FE91898-F3B8-454A-A3E0-29BFE2A79C0E}" srcOrd="1" destOrd="0" presId="urn:microsoft.com/office/officeart/2018/5/layout/IconCircleLabelList"/>
    <dgm:cxn modelId="{3AD78EF1-25A7-4A40-AC44-2F0B919C1E52}" type="presParOf" srcId="{8C0C651A-15B5-4FB6-8A62-EBA73CF156C5}" destId="{2CD153FF-D385-4C0A-BB9F-3FD59529DABD}" srcOrd="2" destOrd="0" presId="urn:microsoft.com/office/officeart/2018/5/layout/IconCircleLabelList"/>
    <dgm:cxn modelId="{EDB4E3D3-AA46-4EAE-95A2-17C6F4B66C10}" type="presParOf" srcId="{8C0C651A-15B5-4FB6-8A62-EBA73CF156C5}" destId="{32785940-48EF-4F1E-A21C-2381D01156D1}" srcOrd="3" destOrd="0" presId="urn:microsoft.com/office/officeart/2018/5/layout/IconCircleLabelList"/>
    <dgm:cxn modelId="{5E592A9A-CE53-44B3-A8F9-0256DD293EBB}" type="presParOf" srcId="{005A2CC6-9ABB-4B59-9304-8236BDB9BA5F}" destId="{601814EC-30A4-4331-A2DF-9B89B439438B}" srcOrd="5" destOrd="0" presId="urn:microsoft.com/office/officeart/2018/5/layout/IconCircleLabelList"/>
    <dgm:cxn modelId="{4C259393-1406-468B-96EE-A581914DDE60}" type="presParOf" srcId="{005A2CC6-9ABB-4B59-9304-8236BDB9BA5F}" destId="{D01E7BE6-7A01-4A32-A960-BFDDE22C15C7}" srcOrd="6" destOrd="0" presId="urn:microsoft.com/office/officeart/2018/5/layout/IconCircleLabelList"/>
    <dgm:cxn modelId="{55207972-7DA7-4B70-B636-32E97F3ADD81}" type="presParOf" srcId="{D01E7BE6-7A01-4A32-A960-BFDDE22C15C7}" destId="{D4973C0F-24A5-4EF7-A4BB-840B160FAB84}" srcOrd="0" destOrd="0" presId="urn:microsoft.com/office/officeart/2018/5/layout/IconCircleLabelList"/>
    <dgm:cxn modelId="{9E1E94E7-57A7-4EC7-8CC5-25C2FDA06698}" type="presParOf" srcId="{D01E7BE6-7A01-4A32-A960-BFDDE22C15C7}" destId="{C257A0B0-BA65-4221-92BC-4E9D367A7A86}" srcOrd="1" destOrd="0" presId="urn:microsoft.com/office/officeart/2018/5/layout/IconCircleLabelList"/>
    <dgm:cxn modelId="{CFDF975A-B1BC-4A35-AC08-8690B7D9D956}" type="presParOf" srcId="{D01E7BE6-7A01-4A32-A960-BFDDE22C15C7}" destId="{B18A73F1-8573-4450-8AAC-5629B20919F6}" srcOrd="2" destOrd="0" presId="urn:microsoft.com/office/officeart/2018/5/layout/IconCircleLabelList"/>
    <dgm:cxn modelId="{71DCF2CC-D1E6-4413-A2D3-FDEED1307FAA}" type="presParOf" srcId="{D01E7BE6-7A01-4A32-A960-BFDDE22C15C7}" destId="{4AE156AA-C0F9-497C-A019-56ABCDC6E43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0EDB2-32D8-4BBD-B0B8-D10F8468BBED}">
      <dsp:nvSpPr>
        <dsp:cNvPr id="0" name=""/>
        <dsp:cNvSpPr/>
      </dsp:nvSpPr>
      <dsp:spPr>
        <a:xfrm>
          <a:off x="0" y="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590110-FDC5-4F48-A8F7-DD1B9C5B2CE5}">
      <dsp:nvSpPr>
        <dsp:cNvPr id="0" name=""/>
        <dsp:cNvSpPr/>
      </dsp:nvSpPr>
      <dsp:spPr>
        <a:xfrm>
          <a:off x="0" y="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What reddit does not have is a transparent researcher terms and service agreement.</a:t>
          </a:r>
          <a:endParaRPr lang="en-US" sz="3100" kern="1200"/>
        </a:p>
      </dsp:txBody>
      <dsp:txXfrm>
        <a:off x="0" y="0"/>
        <a:ext cx="11299126" cy="1130150"/>
      </dsp:txXfrm>
    </dsp:sp>
    <dsp:sp modelId="{24AE4FD3-29B9-43F1-A3BA-3D77AA9D12AB}">
      <dsp:nvSpPr>
        <dsp:cNvPr id="0" name=""/>
        <dsp:cNvSpPr/>
      </dsp:nvSpPr>
      <dsp:spPr>
        <a:xfrm>
          <a:off x="0" y="113015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F16426-BA72-4BE5-B200-1FA8F4BB0A9C}">
      <dsp:nvSpPr>
        <dsp:cNvPr id="0" name=""/>
        <dsp:cNvSpPr/>
      </dsp:nvSpPr>
      <dsp:spPr>
        <a:xfrm>
          <a:off x="0" y="113015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This is likely to cause issues with ethical use of the platform if you apply for developer access</a:t>
          </a:r>
          <a:endParaRPr lang="en-US" sz="3100" kern="1200"/>
        </a:p>
      </dsp:txBody>
      <dsp:txXfrm>
        <a:off x="0" y="1130150"/>
        <a:ext cx="11299126" cy="1130150"/>
      </dsp:txXfrm>
    </dsp:sp>
    <dsp:sp modelId="{B50CA335-949D-4E82-8EEF-3D0D101445B3}">
      <dsp:nvSpPr>
        <dsp:cNvPr id="0" name=""/>
        <dsp:cNvSpPr/>
      </dsp:nvSpPr>
      <dsp:spPr>
        <a:xfrm>
          <a:off x="0" y="2260301"/>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4C241D-7181-46C8-8798-23CF06A78028}">
      <dsp:nvSpPr>
        <dsp:cNvPr id="0" name=""/>
        <dsp:cNvSpPr/>
      </dsp:nvSpPr>
      <dsp:spPr>
        <a:xfrm>
          <a:off x="0" y="2260301"/>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As the attribution clause highlighted conflicts with any ethical need to de-identify or anonymise data </a:t>
          </a:r>
          <a:endParaRPr lang="en-US" sz="3100" kern="1200"/>
        </a:p>
      </dsp:txBody>
      <dsp:txXfrm>
        <a:off x="0" y="2260301"/>
        <a:ext cx="11299126" cy="1130150"/>
      </dsp:txXfrm>
    </dsp:sp>
    <dsp:sp modelId="{97D10F45-F85B-4EEE-A2F3-62985E6A5461}">
      <dsp:nvSpPr>
        <dsp:cNvPr id="0" name=""/>
        <dsp:cNvSpPr/>
      </dsp:nvSpPr>
      <dsp:spPr>
        <a:xfrm>
          <a:off x="0" y="3390452"/>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CFC399-44C1-45C8-B637-3878230CC571}">
      <dsp:nvSpPr>
        <dsp:cNvPr id="0" name=""/>
        <dsp:cNvSpPr/>
      </dsp:nvSpPr>
      <dsp:spPr>
        <a:xfrm>
          <a:off x="0" y="3390452"/>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Basically, we live in an uncertain time for Reddit</a:t>
          </a:r>
          <a:endParaRPr lang="en-US" sz="3100" kern="1200"/>
        </a:p>
      </dsp:txBody>
      <dsp:txXfrm>
        <a:off x="0" y="3390452"/>
        <a:ext cx="11299126" cy="11301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F7FC65-7046-41FB-9407-8FBD545BD9BC}">
      <dsp:nvSpPr>
        <dsp:cNvPr id="0" name=""/>
        <dsp:cNvSpPr/>
      </dsp:nvSpPr>
      <dsp:spPr>
        <a:xfrm>
          <a:off x="700597"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D89AC-304D-40F7-BC34-358F08CA3240}">
      <dsp:nvSpPr>
        <dsp:cNvPr id="0" name=""/>
        <dsp:cNvSpPr/>
      </dsp:nvSpPr>
      <dsp:spPr>
        <a:xfrm>
          <a:off x="1011778" y="1254004"/>
          <a:ext cx="837793" cy="8377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354570-23B8-4AFF-B077-41F79FF3D522}">
      <dsp:nvSpPr>
        <dsp:cNvPr id="0" name=""/>
        <dsp:cNvSpPr/>
      </dsp:nvSpPr>
      <dsp:spPr>
        <a:xfrm>
          <a:off x="233827"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dirty="0"/>
            <a:t>Visualising graphs in Python or R can be quite tricky (not impossible)</a:t>
          </a:r>
          <a:endParaRPr lang="en-US" sz="1500" kern="1200" dirty="0"/>
        </a:p>
      </dsp:txBody>
      <dsp:txXfrm>
        <a:off x="233827" y="2857780"/>
        <a:ext cx="2393695" cy="720000"/>
      </dsp:txXfrm>
    </dsp:sp>
    <dsp:sp modelId="{324E5093-AD6C-4614-A54C-2D07FC9EC3FE}">
      <dsp:nvSpPr>
        <dsp:cNvPr id="0" name=""/>
        <dsp:cNvSpPr/>
      </dsp:nvSpPr>
      <dsp:spPr>
        <a:xfrm>
          <a:off x="3513189"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1268EA-58C4-43BD-BC4F-3EC1D927F870}">
      <dsp:nvSpPr>
        <dsp:cNvPr id="0" name=""/>
        <dsp:cNvSpPr/>
      </dsp:nvSpPr>
      <dsp:spPr>
        <a:xfrm>
          <a:off x="3824370" y="1254004"/>
          <a:ext cx="837793" cy="8377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EA4F5A-9CEC-44E0-9194-E83CA9934672}">
      <dsp:nvSpPr>
        <dsp:cNvPr id="0" name=""/>
        <dsp:cNvSpPr/>
      </dsp:nvSpPr>
      <dsp:spPr>
        <a:xfrm>
          <a:off x="3046419"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Instead, we can use open-source tools which offer more functionality</a:t>
          </a:r>
          <a:endParaRPr lang="en-US" sz="1500" kern="1200"/>
        </a:p>
      </dsp:txBody>
      <dsp:txXfrm>
        <a:off x="3046419" y="2857780"/>
        <a:ext cx="2393695" cy="720000"/>
      </dsp:txXfrm>
    </dsp:sp>
    <dsp:sp modelId="{B373089D-F7D9-4EAF-B546-D27D375AFA78}">
      <dsp:nvSpPr>
        <dsp:cNvPr id="0" name=""/>
        <dsp:cNvSpPr/>
      </dsp:nvSpPr>
      <dsp:spPr>
        <a:xfrm>
          <a:off x="6325781"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E91898-F3B8-454A-A3E0-29BFE2A79C0E}">
      <dsp:nvSpPr>
        <dsp:cNvPr id="0" name=""/>
        <dsp:cNvSpPr/>
      </dsp:nvSpPr>
      <dsp:spPr>
        <a:xfrm>
          <a:off x="6636962" y="1254004"/>
          <a:ext cx="837793" cy="8377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785940-48EF-4F1E-A21C-2381D01156D1}">
      <dsp:nvSpPr>
        <dsp:cNvPr id="0" name=""/>
        <dsp:cNvSpPr/>
      </dsp:nvSpPr>
      <dsp:spPr>
        <a:xfrm>
          <a:off x="5859011"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One of these tools is Gephi</a:t>
          </a:r>
          <a:endParaRPr lang="en-US" sz="1500" kern="1200"/>
        </a:p>
      </dsp:txBody>
      <dsp:txXfrm>
        <a:off x="5859011" y="2857780"/>
        <a:ext cx="2393695" cy="720000"/>
      </dsp:txXfrm>
    </dsp:sp>
    <dsp:sp modelId="{D4973C0F-24A5-4EF7-A4BB-840B160FAB84}">
      <dsp:nvSpPr>
        <dsp:cNvPr id="0" name=""/>
        <dsp:cNvSpPr/>
      </dsp:nvSpPr>
      <dsp:spPr>
        <a:xfrm>
          <a:off x="9138374"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57A0B0-BA65-4221-92BC-4E9D367A7A86}">
      <dsp:nvSpPr>
        <dsp:cNvPr id="0" name=""/>
        <dsp:cNvSpPr/>
      </dsp:nvSpPr>
      <dsp:spPr>
        <a:xfrm>
          <a:off x="9449554" y="1254004"/>
          <a:ext cx="837793" cy="83779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E156AA-C0F9-497C-A019-56ABCDC6E438}">
      <dsp:nvSpPr>
        <dsp:cNvPr id="0" name=""/>
        <dsp:cNvSpPr/>
      </dsp:nvSpPr>
      <dsp:spPr>
        <a:xfrm>
          <a:off x="8671603"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https://gephi.org/</a:t>
          </a:r>
          <a:endParaRPr lang="en-US" sz="1500" kern="1200"/>
        </a:p>
      </dsp:txBody>
      <dsp:txXfrm>
        <a:off x="8671603" y="2857780"/>
        <a:ext cx="2393695" cy="72000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7" name="Picture 6"/>
          <p:cNvPicPr>
            <a:picLocks noChangeAspect="1"/>
          </p:cNvPicPr>
          <p:nvPr userDrawn="1"/>
        </p:nvPicPr>
        <p:blipFill>
          <a:blip r:embed="rId2"/>
          <a:stretch/>
        </p:blipFill>
        <p:spPr bwMode="auto">
          <a:xfrm flipV="1">
            <a:off x="0" y="234"/>
            <a:ext cx="12192000" cy="6857531"/>
          </a:xfrm>
          <a:prstGeom prst="rect">
            <a:avLst/>
          </a:prstGeom>
        </p:spPr>
      </p:pic>
      <p:sp>
        <p:nvSpPr>
          <p:cNvPr id="2" name="Title 1"/>
          <p:cNvSpPr>
            <a:spLocks noGrp="1"/>
          </p:cNvSpPr>
          <p:nvPr>
            <p:ph type="ctrTitle"/>
          </p:nvPr>
        </p:nvSpPr>
        <p:spPr bwMode="auto">
          <a:xfrm>
            <a:off x="792000" y="2563200"/>
            <a:ext cx="7380000" cy="1832400"/>
          </a:xfrm>
        </p:spPr>
        <p:txBody>
          <a:bodyPr anchor="ctr" anchorCtr="0">
            <a:normAutofit/>
          </a:bodyPr>
          <a:lstStyle>
            <a:lvl1pPr algn="l">
              <a:defRPr sz="5400" b="1">
                <a:solidFill>
                  <a:schemeClr val="bg1"/>
                </a:solidFill>
                <a:latin typeface="Arial"/>
                <a:cs typeface="Arial"/>
              </a:defRPr>
            </a:lvl1pPr>
          </a:lstStyle>
          <a:p>
            <a:pPr>
              <a:defRPr/>
            </a:pPr>
            <a:r>
              <a:rPr lang="en-US"/>
              <a:t>Click to edit Master title style</a:t>
            </a:r>
            <a:endParaRPr lang="en-AU"/>
          </a:p>
        </p:txBody>
      </p:sp>
      <p:sp>
        <p:nvSpPr>
          <p:cNvPr id="3" name="Subtitle 2"/>
          <p:cNvSpPr>
            <a:spLocks noGrp="1"/>
          </p:cNvSpPr>
          <p:nvPr>
            <p:ph type="subTitle" idx="1"/>
          </p:nvPr>
        </p:nvSpPr>
        <p:spPr bwMode="auto">
          <a:xfrm>
            <a:off x="792000" y="4525818"/>
            <a:ext cx="7380000" cy="731982"/>
          </a:xfrm>
        </p:spPr>
        <p:txBody>
          <a:bodyPr>
            <a:normAutofit/>
          </a:bodyPr>
          <a:lstStyle>
            <a:lvl1pPr marL="0" indent="0" algn="l">
              <a:buNone/>
              <a:defRPr sz="2000" b="1">
                <a:solidFill>
                  <a:schemeClr val="bg1"/>
                </a:solidFill>
                <a:latin typeface="Arial"/>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lang="en-AU"/>
          </a:p>
        </p:txBody>
      </p:sp>
      <p:sp>
        <p:nvSpPr>
          <p:cNvPr id="8" name="Date Placeholder 7"/>
          <p:cNvSpPr>
            <a:spLocks noGrp="1"/>
          </p:cNvSpPr>
          <p:nvPr>
            <p:ph type="dt" sz="half" idx="10"/>
          </p:nvPr>
        </p:nvSpPr>
        <p:spPr bwMode="auto">
          <a:xfrm>
            <a:off x="792000" y="6356350"/>
            <a:ext cx="2743200" cy="365125"/>
          </a:xfrm>
        </p:spPr>
        <p:txBody>
          <a:bodyPr/>
          <a:lstStyle>
            <a:lvl1pPr>
              <a:defRPr>
                <a:solidFill>
                  <a:schemeClr val="bg1"/>
                </a:solidFill>
                <a:latin typeface="Arial"/>
                <a:cs typeface="Arial"/>
              </a:defRPr>
            </a:lvl1pPr>
          </a:lstStyle>
          <a:p>
            <a:pPr>
              <a:defRPr/>
            </a:pPr>
            <a:fld id="{CC12EE37-B065-4A62-819A-4D7C13A7D312}" type="datetimeFigureOut">
              <a:rPr lang="en-AU"/>
              <a:t>3/02/2025</a:t>
            </a:fld>
            <a:endParaRPr lang="en-AU"/>
          </a:p>
        </p:txBody>
      </p:sp>
      <p:sp>
        <p:nvSpPr>
          <p:cNvPr id="9" name="Footer Placeholder 8"/>
          <p:cNvSpPr>
            <a:spLocks noGrp="1"/>
          </p:cNvSpPr>
          <p:nvPr>
            <p:ph type="ftr" sz="quarter" idx="11"/>
          </p:nvPr>
        </p:nvSpPr>
        <p:spPr bwMode="auto"/>
        <p:txBody>
          <a:bodyPr/>
          <a:lstStyle>
            <a:lvl1pPr>
              <a:defRPr>
                <a:solidFill>
                  <a:schemeClr val="bg1"/>
                </a:solidFill>
                <a:latin typeface="Arial"/>
                <a:cs typeface="Arial"/>
              </a:defRPr>
            </a:lvl1pPr>
          </a:lstStyle>
          <a:p>
            <a:pPr>
              <a:defRPr/>
            </a:pPr>
            <a:endParaRPr lang="en-AU"/>
          </a:p>
        </p:txBody>
      </p:sp>
      <p:sp>
        <p:nvSpPr>
          <p:cNvPr id="10" name="Slide Number Placeholder 9"/>
          <p:cNvSpPr>
            <a:spLocks noGrp="1"/>
          </p:cNvSpPr>
          <p:nvPr>
            <p:ph type="sldNum" sz="quarter" idx="12"/>
          </p:nvPr>
        </p:nvSpPr>
        <p:spPr bwMode="auto">
          <a:xfrm>
            <a:off x="8679032" y="6354715"/>
            <a:ext cx="2743200" cy="365125"/>
          </a:xfrm>
        </p:spPr>
        <p:txBody>
          <a:bodyPr/>
          <a:lstStyle>
            <a:lvl1pPr>
              <a:defRPr>
                <a:solidFill>
                  <a:schemeClr val="bg1"/>
                </a:solidFill>
                <a:latin typeface="Arial"/>
                <a:cs typeface="Arial"/>
              </a:defRPr>
            </a:lvl1pPr>
          </a:lstStyle>
          <a:p>
            <a:pPr>
              <a:defRPr/>
            </a:pPr>
            <a:fld id="{91158E81-10B2-40F3-A663-E5B010FE4678}" type="slidenum">
              <a:rPr lang="en-AU"/>
              <a:t>‹#›</a:t>
            </a:fld>
            <a:endParaRPr lang="en-AU"/>
          </a:p>
        </p:txBody>
      </p:sp>
      <p:pic>
        <p:nvPicPr>
          <p:cNvPr id="11" name="Picture 10" descr="Logo - Queensland University of Technology"/>
          <p:cNvPicPr>
            <a:picLocks noChangeAspect="1"/>
          </p:cNvPicPr>
          <p:nvPr userDrawn="1"/>
        </p:nvPicPr>
        <p:blipFill>
          <a:blip r:embed="rId3"/>
          <a:stretch/>
        </p:blipFill>
        <p:spPr bwMode="auto">
          <a:xfrm>
            <a:off x="9766469" y="503284"/>
            <a:ext cx="1655763" cy="1655763"/>
          </a:xfrm>
          <a:prstGeom prst="rect">
            <a:avLst/>
          </a:prstGeom>
        </p:spPr>
      </p:pic>
    </p:spTree>
    <p:extLst>
      <p:ext uri="{BB962C8B-B14F-4D97-AF65-F5344CB8AC3E}">
        <p14:creationId xmlns:p14="http://schemas.microsoft.com/office/powerpoint/2010/main" val="431155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446436" y="360000"/>
            <a:ext cx="11299126" cy="864000"/>
          </a:xfrm>
        </p:spPr>
        <p:txBody>
          <a:bodyPr/>
          <a:lstStyle>
            <a:lvl1pPr>
              <a:defRPr b="1">
                <a:solidFill>
                  <a:srgbClr val="164C7B"/>
                </a:solidFill>
                <a:latin typeface="Arial"/>
                <a:cs typeface="Arial"/>
              </a:defRPr>
            </a:lvl1pPr>
          </a:lstStyle>
          <a:p>
            <a:pPr>
              <a:defRPr/>
            </a:pPr>
            <a:r>
              <a:rPr lang="en-US"/>
              <a:t>Click to edit Master title style</a:t>
            </a:r>
            <a:endParaRPr lang="en-AU"/>
          </a:p>
        </p:txBody>
      </p:sp>
      <p:sp>
        <p:nvSpPr>
          <p:cNvPr id="3" name="Content Placeholder 2"/>
          <p:cNvSpPr>
            <a:spLocks noGrp="1"/>
          </p:cNvSpPr>
          <p:nvPr>
            <p:ph idx="1"/>
          </p:nvPr>
        </p:nvSpPr>
        <p:spPr bwMode="auto">
          <a:xfrm>
            <a:off x="446435" y="1363287"/>
            <a:ext cx="11299126" cy="4520604"/>
          </a:xfrm>
        </p:spPr>
        <p:txBody>
          <a:bodyPr/>
          <a:lstStyle>
            <a:lvl1pPr>
              <a:defRPr sz="2400">
                <a:latin typeface="Arial"/>
                <a:cs typeface="Arial"/>
              </a:defRPr>
            </a:lvl1pPr>
            <a:lvl2pPr>
              <a:defRPr sz="2400">
                <a:latin typeface="Arial"/>
                <a:cs typeface="Arial"/>
              </a:defRPr>
            </a:lvl2pPr>
            <a:lvl3pPr>
              <a:defRPr sz="2400">
                <a:latin typeface="Arial"/>
                <a:cs typeface="Arial"/>
              </a:defRPr>
            </a:lvl3pPr>
            <a:lvl4pPr>
              <a:defRPr sz="2400">
                <a:latin typeface="Arial"/>
                <a:cs typeface="Arial"/>
              </a:defRPr>
            </a:lvl4pPr>
            <a:lvl5pPr>
              <a:defRPr sz="24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10"/>
          </p:nvPr>
        </p:nvSpPr>
        <p:spPr bwMode="auto">
          <a:xfrm>
            <a:off x="446435" y="6348845"/>
            <a:ext cx="2743200" cy="365125"/>
          </a:xfrm>
        </p:spPr>
        <p:txBody>
          <a:bodyPr/>
          <a:lstStyle>
            <a:lvl1pPr>
              <a:defRPr>
                <a:latin typeface="Arial"/>
                <a:cs typeface="Arial"/>
              </a:defRPr>
            </a:lvl1pPr>
          </a:lstStyle>
          <a:p>
            <a:pPr>
              <a:defRPr/>
            </a:pPr>
            <a:fld id="{CC12EE37-B065-4A62-819A-4D7C13A7D312}" type="datetimeFigureOut">
              <a:rPr lang="en-AU"/>
              <a:t>3/02/2025</a:t>
            </a:fld>
            <a:endParaRPr lang="en-AU"/>
          </a:p>
        </p:txBody>
      </p:sp>
      <p:sp>
        <p:nvSpPr>
          <p:cNvPr id="5" name="Footer Placeholder 4"/>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6" name="Slide Number Placeholder 5"/>
          <p:cNvSpPr>
            <a:spLocks noGrp="1"/>
          </p:cNvSpPr>
          <p:nvPr>
            <p:ph type="sldNum" sz="quarter" idx="12"/>
          </p:nvPr>
        </p:nvSpPr>
        <p:spPr bwMode="auto">
          <a:xfrm>
            <a:off x="9002362" y="6356350"/>
            <a:ext cx="2743200" cy="365125"/>
          </a:xfrm>
        </p:spPr>
        <p:txBody>
          <a:bodyPr/>
          <a:lstStyle>
            <a:lvl1pPr>
              <a:defRPr>
                <a:latin typeface="Arial"/>
                <a:cs typeface="Arial"/>
              </a:defRPr>
            </a:lvl1pPr>
          </a:lstStyle>
          <a:p>
            <a:pPr>
              <a:defRPr/>
            </a:pPr>
            <a:fld id="{91158E81-10B2-40F3-A663-E5B010FE4678}" type="slidenum">
              <a:rPr lang="en-AU"/>
              <a:t>‹#›</a:t>
            </a:fld>
            <a:endParaRPr lang="en-AU"/>
          </a:p>
        </p:txBody>
      </p:sp>
      <p:pic>
        <p:nvPicPr>
          <p:cNvPr id="8" name="Picture 7"/>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2110724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792000" y="2563200"/>
            <a:ext cx="6940296" cy="2001615"/>
          </a:xfrm>
        </p:spPr>
        <p:txBody>
          <a:bodyPr anchor="ctr" anchorCtr="0">
            <a:normAutofit/>
          </a:bodyPr>
          <a:lstStyle>
            <a:lvl1pPr>
              <a:defRPr sz="5400" b="1">
                <a:solidFill>
                  <a:srgbClr val="164C7B"/>
                </a:solidFill>
                <a:latin typeface="Arial"/>
                <a:cs typeface="Arial"/>
              </a:defRPr>
            </a:lvl1pPr>
          </a:lstStyle>
          <a:p>
            <a:pPr>
              <a:defRPr/>
            </a:pPr>
            <a:r>
              <a:rPr lang="en-US"/>
              <a:t>Click to edit Master title style</a:t>
            </a:r>
            <a:endParaRPr lang="en-AU"/>
          </a:p>
        </p:txBody>
      </p:sp>
      <p:sp>
        <p:nvSpPr>
          <p:cNvPr id="3" name="Text Placeholder 2"/>
          <p:cNvSpPr>
            <a:spLocks noGrp="1"/>
          </p:cNvSpPr>
          <p:nvPr>
            <p:ph type="body" idx="1"/>
          </p:nvPr>
        </p:nvSpPr>
        <p:spPr bwMode="auto">
          <a:xfrm>
            <a:off x="785091" y="4673600"/>
            <a:ext cx="6947205" cy="365125"/>
          </a:xfrm>
        </p:spPr>
        <p:txBody>
          <a:bodyPr>
            <a:normAutofit/>
          </a:bodyPr>
          <a:lstStyle>
            <a:lvl1pPr marL="0" indent="0">
              <a:buNone/>
              <a:defRPr sz="2000" b="1">
                <a:solidFill>
                  <a:srgbClr val="164C7B"/>
                </a:solidFill>
                <a:latin typeface="Arial"/>
                <a:cs typeface="Aria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p:txBody>
          <a:bodyPr/>
          <a:lstStyle/>
          <a:p>
            <a:pPr>
              <a:defRPr/>
            </a:pPr>
            <a:fld id="{CC12EE37-B065-4A62-819A-4D7C13A7D312}" type="datetimeFigureOut">
              <a:rPr lang="en-AU"/>
              <a:t>3/02/2025</a:t>
            </a:fld>
            <a:endParaRPr lang="en-AU"/>
          </a:p>
        </p:txBody>
      </p:sp>
      <p:sp>
        <p:nvSpPr>
          <p:cNvPr id="5" name="Footer Placeholder 4"/>
          <p:cNvSpPr>
            <a:spLocks noGrp="1"/>
          </p:cNvSpPr>
          <p:nvPr>
            <p:ph type="ftr" sz="quarter" idx="11"/>
          </p:nvPr>
        </p:nvSpPr>
        <p:spPr bwMode="auto"/>
        <p:txBody>
          <a:bodyPr/>
          <a:lstStyle/>
          <a:p>
            <a:pPr>
              <a:defRPr/>
            </a:pPr>
            <a:endParaRPr lang="en-AU"/>
          </a:p>
        </p:txBody>
      </p:sp>
      <p:sp>
        <p:nvSpPr>
          <p:cNvPr id="6" name="Slide Number Placeholder 5"/>
          <p:cNvSpPr>
            <a:spLocks noGrp="1"/>
          </p:cNvSpPr>
          <p:nvPr>
            <p:ph type="sldNum" sz="quarter" idx="12"/>
          </p:nvPr>
        </p:nvSpPr>
        <p:spPr bwMode="auto"/>
        <p:txBody>
          <a:bodyPr/>
          <a:lstStyle/>
          <a:p>
            <a:pPr>
              <a:defRPr/>
            </a:pPr>
            <a:fld id="{91158E81-10B2-40F3-A663-E5B010FE4678}" type="slidenum">
              <a:rPr lang="en-AU"/>
              <a:t>‹#›</a:t>
            </a:fld>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4261827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preserve="1" userDrawn="1">
  <p:cSld name="Two Content">
    <p:spTree>
      <p:nvGrpSpPr>
        <p:cNvPr id="1" name=""/>
        <p:cNvGrpSpPr/>
        <p:nvPr/>
      </p:nvGrpSpPr>
      <p:grpSpPr bwMode="auto">
        <a:xfrm>
          <a:off x="0" y="0"/>
          <a:ext cx="0" cy="0"/>
          <a:chOff x="0" y="0"/>
          <a:chExt cx="0" cy="0"/>
        </a:xfrm>
      </p:grpSpPr>
      <p:sp>
        <p:nvSpPr>
          <p:cNvPr id="3" name="Content Placeholder 2"/>
          <p:cNvSpPr>
            <a:spLocks noGrp="1"/>
          </p:cNvSpPr>
          <p:nvPr>
            <p:ph sz="half" idx="1"/>
          </p:nvPr>
        </p:nvSpPr>
        <p:spPr bwMode="auto">
          <a:xfrm>
            <a:off x="446436" y="1320800"/>
            <a:ext cx="5573364"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Content Placeholder 3"/>
          <p:cNvSpPr>
            <a:spLocks noGrp="1"/>
          </p:cNvSpPr>
          <p:nvPr>
            <p:ph sz="half" idx="2"/>
          </p:nvPr>
        </p:nvSpPr>
        <p:spPr bwMode="auto">
          <a:xfrm>
            <a:off x="6172199" y="1320800"/>
            <a:ext cx="5573363"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5" name="Date Placeholder 4"/>
          <p:cNvSpPr>
            <a:spLocks noGrp="1"/>
          </p:cNvSpPr>
          <p:nvPr>
            <p:ph type="dt" sz="half" idx="10"/>
          </p:nvPr>
        </p:nvSpPr>
        <p:spPr bwMode="auto">
          <a:xfrm>
            <a:off x="446436" y="6358082"/>
            <a:ext cx="2743200" cy="365125"/>
          </a:xfrm>
        </p:spPr>
        <p:txBody>
          <a:bodyPr/>
          <a:lstStyle>
            <a:lvl1pPr>
              <a:defRPr>
                <a:latin typeface="Arial"/>
                <a:cs typeface="Arial"/>
              </a:defRPr>
            </a:lvl1pPr>
          </a:lstStyle>
          <a:p>
            <a:pPr>
              <a:defRPr/>
            </a:pPr>
            <a:fld id="{CC12EE37-B065-4A62-819A-4D7C13A7D312}" type="datetimeFigureOut">
              <a:rPr lang="en-AU"/>
              <a:t>3/02/2025</a:t>
            </a:fld>
            <a:endParaRPr lang="en-AU"/>
          </a:p>
        </p:txBody>
      </p:sp>
      <p:sp>
        <p:nvSpPr>
          <p:cNvPr id="6" name="Footer Placeholder 5"/>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7" name="Slide Number Placeholder 6"/>
          <p:cNvSpPr>
            <a:spLocks noGrp="1"/>
          </p:cNvSpPr>
          <p:nvPr>
            <p:ph type="sldNum" sz="quarter" idx="12"/>
          </p:nvPr>
        </p:nvSpPr>
        <p:spPr bwMode="auto">
          <a:xfrm>
            <a:off x="9002362" y="6356350"/>
            <a:ext cx="2743200" cy="365125"/>
          </a:xfrm>
        </p:spPr>
        <p:txBody>
          <a:bodyPr/>
          <a:lstStyle/>
          <a:p>
            <a:pPr>
              <a:defRPr/>
            </a:pPr>
            <a:fld id="{91158E81-10B2-40F3-A663-E5B010FE4678}" type="slidenum">
              <a:rPr lang="en-AU"/>
              <a:t>‹#›</a:t>
            </a:fld>
            <a:endParaRPr lang="en-AU"/>
          </a:p>
        </p:txBody>
      </p:sp>
      <p:sp>
        <p:nvSpPr>
          <p:cNvPr id="8" name="Title 1"/>
          <p:cNvSpPr txBox="1"/>
          <p:nvPr userDrawn="1"/>
        </p:nvSpPr>
        <p:spPr bwMode="auto">
          <a:xfrm>
            <a:off x="446436" y="360000"/>
            <a:ext cx="11299126" cy="864000"/>
          </a:xfrm>
          <a:prstGeom prst="rect">
            <a:avLst/>
          </a:prstGeom>
        </p:spPr>
        <p:txBody>
          <a:bodyPr vert="horz" lIns="91440" tIns="45720" rIns="91440" bIns="45720" rtlCol="0" anchor="ctr">
            <a:normAutofit/>
          </a:bodyPr>
          <a:lstStyle>
            <a:lvl1pPr algn="l" defTabSz="914400">
              <a:lnSpc>
                <a:spcPct val="90000"/>
              </a:lnSpc>
              <a:spcBef>
                <a:spcPts val="0"/>
              </a:spcBef>
              <a:buNone/>
              <a:defRPr sz="4400" b="1">
                <a:solidFill>
                  <a:srgbClr val="164C7B"/>
                </a:solidFill>
                <a:latin typeface="Arial"/>
                <a:ea typeface="+mj-ea"/>
                <a:cs typeface="Arial"/>
              </a:defRPr>
            </a:lvl1pPr>
          </a:lstStyle>
          <a:p>
            <a:pPr>
              <a:defRPr/>
            </a:pPr>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
        <p:nvSpPr>
          <p:cNvPr id="13" name="Title 12"/>
          <p:cNvSpPr>
            <a:spLocks noGrp="1"/>
          </p:cNvSpPr>
          <p:nvPr>
            <p:ph type="title"/>
          </p:nvPr>
        </p:nvSpPr>
        <p:spPr bwMode="auto">
          <a:xfrm>
            <a:off x="446436" y="365125"/>
            <a:ext cx="11299126" cy="858875"/>
          </a:xfrm>
        </p:spPr>
        <p:txBody>
          <a:bodyPr/>
          <a:lstStyle>
            <a:lvl1pPr>
              <a:defRPr sz="4400" b="1">
                <a:solidFill>
                  <a:srgbClr val="164C7B"/>
                </a:solidFill>
                <a:latin typeface="Arial"/>
                <a:cs typeface="Arial"/>
              </a:defRPr>
            </a:lvl1pPr>
          </a:lstStyle>
          <a:p>
            <a:pPr>
              <a:defRPr/>
            </a:pPr>
            <a:r>
              <a:rPr lang="en-US"/>
              <a:t>Click to edit Master title style</a:t>
            </a:r>
            <a:endParaRPr lang="en-AU"/>
          </a:p>
        </p:txBody>
      </p:sp>
    </p:spTree>
    <p:extLst>
      <p:ext uri="{BB962C8B-B14F-4D97-AF65-F5344CB8AC3E}">
        <p14:creationId xmlns:p14="http://schemas.microsoft.com/office/powerpoint/2010/main" val="21231221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US"/>
              <a:t>Click to edit Master title style</a:t>
            </a:r>
            <a:endParaRPr lang="en-AU"/>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C12EE37-B065-4A62-819A-4D7C13A7D312}" type="datetimeFigureOut">
              <a:rPr lang="en-AU"/>
              <a:t>3/02/2025</a:t>
            </a:fld>
            <a:endParaRPr lang="en-AU"/>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AU"/>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1158E81-10B2-40F3-A663-E5B010FE4678}" type="slidenum">
              <a:rPr lang="en-AU"/>
              <a:t>‹#›</a:t>
            </a:fld>
            <a:endParaRPr lang="en-AU"/>
          </a:p>
        </p:txBody>
      </p:sp>
    </p:spTree>
    <p:extLst>
      <p:ext uri="{BB962C8B-B14F-4D97-AF65-F5344CB8AC3E}">
        <p14:creationId xmlns:p14="http://schemas.microsoft.com/office/powerpoint/2010/main" val="2223792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ld.reddit.com/prefs/apps/" TargetMode="Externa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reddit.com/r/reddit.com/wiki/api/"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529110" y="1225890"/>
            <a:ext cx="8752050" cy="1832400"/>
          </a:xfrm>
        </p:spPr>
        <p:txBody>
          <a:bodyPr>
            <a:normAutofit fontScale="90000"/>
          </a:bodyPr>
          <a:lstStyle/>
          <a:p>
            <a:pPr>
              <a:defRPr/>
            </a:pPr>
            <a:r>
              <a:rPr lang="en-AU" dirty="0"/>
              <a:t>A glamorous introduction to text analytics for social media (Reddit)</a:t>
            </a:r>
            <a:endParaRPr dirty="0"/>
          </a:p>
        </p:txBody>
      </p:sp>
      <p:sp>
        <p:nvSpPr>
          <p:cNvPr id="3" name="Subtitle 2"/>
          <p:cNvSpPr>
            <a:spLocks noGrp="1"/>
          </p:cNvSpPr>
          <p:nvPr>
            <p:ph type="subTitle" idx="1"/>
          </p:nvPr>
        </p:nvSpPr>
        <p:spPr bwMode="auto"/>
        <p:txBody>
          <a:bodyPr/>
          <a:lstStyle/>
          <a:p>
            <a:pPr>
              <a:defRPr/>
            </a:pPr>
            <a:r>
              <a:rPr lang="en-AU" dirty="0"/>
              <a:t>Digital Observatory / Language Data Commons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5C7AA-67DE-273A-558E-1861D2551B7D}"/>
              </a:ext>
            </a:extLst>
          </p:cNvPr>
          <p:cNvSpPr>
            <a:spLocks noGrp="1"/>
          </p:cNvSpPr>
          <p:nvPr>
            <p:ph type="title"/>
          </p:nvPr>
        </p:nvSpPr>
        <p:spPr>
          <a:xfrm>
            <a:off x="446436" y="360000"/>
            <a:ext cx="11299126" cy="864000"/>
          </a:xfrm>
        </p:spPr>
        <p:txBody>
          <a:bodyPr anchor="ctr">
            <a:normAutofit/>
          </a:bodyPr>
          <a:lstStyle/>
          <a:p>
            <a:r>
              <a:rPr lang="en-AU" dirty="0"/>
              <a:t>Ethics</a:t>
            </a:r>
          </a:p>
        </p:txBody>
      </p:sp>
      <p:graphicFrame>
        <p:nvGraphicFramePr>
          <p:cNvPr id="5" name="Content Placeholder 2">
            <a:extLst>
              <a:ext uri="{FF2B5EF4-FFF2-40B4-BE49-F238E27FC236}">
                <a16:creationId xmlns:a16="http://schemas.microsoft.com/office/drawing/2014/main" id="{732746F6-91B4-5F74-F881-426FDCF30106}"/>
              </a:ext>
            </a:extLst>
          </p:cNvPr>
          <p:cNvGraphicFramePr>
            <a:graphicFrameLocks noGrp="1"/>
          </p:cNvGraphicFramePr>
          <p:nvPr>
            <p:ph idx="1"/>
            <p:extLst>
              <p:ext uri="{D42A27DB-BD31-4B8C-83A1-F6EECF244321}">
                <p14:modId xmlns:p14="http://schemas.microsoft.com/office/powerpoint/2010/main" val="414034800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0210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DF1B0B9-113C-ADF4-47DE-BBA1BC7EAAF1}"/>
              </a:ext>
            </a:extLst>
          </p:cNvPr>
          <p:cNvSpPr>
            <a:spLocks noGrp="1"/>
          </p:cNvSpPr>
          <p:nvPr>
            <p:ph sz="half" idx="1"/>
          </p:nvPr>
        </p:nvSpPr>
        <p:spPr/>
        <p:txBody>
          <a:bodyPr/>
          <a:lstStyle/>
          <a:p>
            <a:r>
              <a:rPr lang="en-AU" dirty="0">
                <a:hlinkClick r:id="rId2"/>
              </a:rPr>
              <a:t>https://old.reddit.com/prefs/apps/</a:t>
            </a:r>
            <a:endParaRPr lang="en-AU" dirty="0"/>
          </a:p>
          <a:p>
            <a:endParaRPr lang="en-AU" dirty="0"/>
          </a:p>
          <a:p>
            <a:endParaRPr lang="en-AU" dirty="0"/>
          </a:p>
        </p:txBody>
      </p:sp>
      <p:pic>
        <p:nvPicPr>
          <p:cNvPr id="8" name="Content Placeholder 7">
            <a:extLst>
              <a:ext uri="{FF2B5EF4-FFF2-40B4-BE49-F238E27FC236}">
                <a16:creationId xmlns:a16="http://schemas.microsoft.com/office/drawing/2014/main" id="{74CD9811-6040-FEF2-EBEB-29DBA8CC0711}"/>
              </a:ext>
            </a:extLst>
          </p:cNvPr>
          <p:cNvPicPr>
            <a:picLocks noGrp="1" noChangeAspect="1"/>
          </p:cNvPicPr>
          <p:nvPr>
            <p:ph sz="half" idx="2"/>
          </p:nvPr>
        </p:nvPicPr>
        <p:blipFill>
          <a:blip r:embed="rId3"/>
          <a:stretch>
            <a:fillRect/>
          </a:stretch>
        </p:blipFill>
        <p:spPr>
          <a:xfrm>
            <a:off x="6172200" y="2168103"/>
            <a:ext cx="5573713" cy="2867869"/>
          </a:xfrm>
        </p:spPr>
      </p:pic>
      <p:sp>
        <p:nvSpPr>
          <p:cNvPr id="4" name="Title 3">
            <a:extLst>
              <a:ext uri="{FF2B5EF4-FFF2-40B4-BE49-F238E27FC236}">
                <a16:creationId xmlns:a16="http://schemas.microsoft.com/office/drawing/2014/main" id="{FB1B87E7-42C5-1719-0C2A-6D570BA89E19}"/>
              </a:ext>
            </a:extLst>
          </p:cNvPr>
          <p:cNvSpPr>
            <a:spLocks noGrp="1"/>
          </p:cNvSpPr>
          <p:nvPr>
            <p:ph type="title"/>
          </p:nvPr>
        </p:nvSpPr>
        <p:spPr/>
        <p:txBody>
          <a:bodyPr/>
          <a:lstStyle/>
          <a:p>
            <a:r>
              <a:rPr lang="en-AU" dirty="0"/>
              <a:t>Getting Reddit API credentials</a:t>
            </a:r>
          </a:p>
        </p:txBody>
      </p:sp>
      <p:pic>
        <p:nvPicPr>
          <p:cNvPr id="3" name="Picture 2">
            <a:extLst>
              <a:ext uri="{FF2B5EF4-FFF2-40B4-BE49-F238E27FC236}">
                <a16:creationId xmlns:a16="http://schemas.microsoft.com/office/drawing/2014/main" id="{B1978B02-97E6-9AD2-2EE9-41D983913C69}"/>
              </a:ext>
            </a:extLst>
          </p:cNvPr>
          <p:cNvPicPr>
            <a:picLocks noChangeAspect="1"/>
          </p:cNvPicPr>
          <p:nvPr/>
        </p:nvPicPr>
        <p:blipFill>
          <a:blip r:embed="rId4"/>
          <a:stretch>
            <a:fillRect/>
          </a:stretch>
        </p:blipFill>
        <p:spPr>
          <a:xfrm>
            <a:off x="600718" y="2575876"/>
            <a:ext cx="5000472" cy="1884913"/>
          </a:xfrm>
          <a:prstGeom prst="rect">
            <a:avLst/>
          </a:prstGeom>
        </p:spPr>
      </p:pic>
    </p:spTree>
    <p:extLst>
      <p:ext uri="{BB962C8B-B14F-4D97-AF65-F5344CB8AC3E}">
        <p14:creationId xmlns:p14="http://schemas.microsoft.com/office/powerpoint/2010/main" val="2044605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4D22F-8816-34EB-FD0C-EB37B4F845A5}"/>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14" name="Content Placeholder 2">
            <a:extLst>
              <a:ext uri="{FF2B5EF4-FFF2-40B4-BE49-F238E27FC236}">
                <a16:creationId xmlns:a16="http://schemas.microsoft.com/office/drawing/2014/main" id="{C43E89D5-5FB8-2FA2-6B53-9D11A7844A64}"/>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09A2F839-B77C-D41C-EB0B-6489A25B5CD1}"/>
              </a:ext>
            </a:extLst>
          </p:cNvPr>
          <p:cNvSpPr>
            <a:spLocks noGrp="1"/>
          </p:cNvSpPr>
          <p:nvPr>
            <p:ph type="title"/>
          </p:nvPr>
        </p:nvSpPr>
        <p:spPr>
          <a:xfrm>
            <a:off x="446436" y="365125"/>
            <a:ext cx="11299126" cy="858875"/>
          </a:xfrm>
        </p:spPr>
        <p:txBody>
          <a:bodyPr anchor="ctr">
            <a:normAutofit/>
          </a:bodyPr>
          <a:lstStyle/>
          <a:p>
            <a:r>
              <a:rPr lang="en-AU" dirty="0" err="1"/>
              <a:t>AusReddit</a:t>
            </a:r>
            <a:endParaRPr lang="en-AU" dirty="0"/>
          </a:p>
        </p:txBody>
      </p:sp>
    </p:spTree>
    <p:extLst>
      <p:ext uri="{BB962C8B-B14F-4D97-AF65-F5344CB8AC3E}">
        <p14:creationId xmlns:p14="http://schemas.microsoft.com/office/powerpoint/2010/main" val="2510739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4DC4E2-578B-A841-A7F7-16BEE9109431}"/>
              </a:ext>
            </a:extLst>
          </p:cNvPr>
          <p:cNvSpPr>
            <a:spLocks noGrp="1"/>
          </p:cNvSpPr>
          <p:nvPr>
            <p:ph type="title"/>
          </p:nvPr>
        </p:nvSpPr>
        <p:spPr/>
        <p:txBody>
          <a:bodyPr/>
          <a:lstStyle/>
          <a:p>
            <a:r>
              <a:rPr lang="en-AU" dirty="0" err="1"/>
              <a:t>AusReddit</a:t>
            </a:r>
            <a:endParaRPr lang="en-AU" dirty="0"/>
          </a:p>
        </p:txBody>
      </p:sp>
      <p:sp>
        <p:nvSpPr>
          <p:cNvPr id="5" name="Content Placeholder 4">
            <a:extLst>
              <a:ext uri="{FF2B5EF4-FFF2-40B4-BE49-F238E27FC236}">
                <a16:creationId xmlns:a16="http://schemas.microsoft.com/office/drawing/2014/main" id="{B7CB5F9F-98F1-A846-0FBD-4ECBA5C52A8A}"/>
              </a:ext>
            </a:extLst>
          </p:cNvPr>
          <p:cNvSpPr>
            <a:spLocks noGrp="1"/>
          </p:cNvSpPr>
          <p:nvPr>
            <p:ph idx="1"/>
          </p:nvPr>
        </p:nvSpPr>
        <p:spPr/>
        <p:txBody>
          <a:bodyPr/>
          <a:lstStyle/>
          <a:p>
            <a:r>
              <a:rPr lang="en-AU" dirty="0"/>
              <a:t>Hand curated Australian related subreddits from Reddit</a:t>
            </a:r>
          </a:p>
          <a:p>
            <a:r>
              <a:rPr lang="en-AU" dirty="0"/>
              <a:t>2005 -&gt; current (well last month) </a:t>
            </a:r>
          </a:p>
          <a:p>
            <a:r>
              <a:rPr lang="en-AU" dirty="0"/>
              <a:t>~600 subreddits</a:t>
            </a:r>
          </a:p>
          <a:p>
            <a:r>
              <a:rPr lang="en-AU" dirty="0"/>
              <a:t>~100 million posts</a:t>
            </a:r>
          </a:p>
          <a:p>
            <a:endParaRPr lang="en-AU" dirty="0"/>
          </a:p>
          <a:p>
            <a:r>
              <a:rPr lang="en-AU" dirty="0"/>
              <a:t>You need an API key</a:t>
            </a:r>
          </a:p>
          <a:p>
            <a:r>
              <a:rPr lang="en-AU" dirty="0"/>
              <a:t>You can apply to the DO for one</a:t>
            </a:r>
          </a:p>
        </p:txBody>
      </p:sp>
    </p:spTree>
    <p:extLst>
      <p:ext uri="{BB962C8B-B14F-4D97-AF65-F5344CB8AC3E}">
        <p14:creationId xmlns:p14="http://schemas.microsoft.com/office/powerpoint/2010/main" val="1790000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06C4-17C7-C3AF-7739-0C51989A05EE}"/>
              </a:ext>
            </a:extLst>
          </p:cNvPr>
          <p:cNvSpPr>
            <a:spLocks noGrp="1"/>
          </p:cNvSpPr>
          <p:nvPr>
            <p:ph type="title"/>
          </p:nvPr>
        </p:nvSpPr>
        <p:spPr>
          <a:xfrm>
            <a:off x="446436" y="360000"/>
            <a:ext cx="11299126" cy="864000"/>
          </a:xfrm>
        </p:spPr>
        <p:txBody>
          <a:bodyPr anchor="ctr">
            <a:normAutofit/>
          </a:bodyPr>
          <a:lstStyle/>
          <a:p>
            <a:r>
              <a:rPr lang="en-AU" dirty="0"/>
              <a:t>Introduction to Notebooks</a:t>
            </a:r>
          </a:p>
        </p:txBody>
      </p:sp>
      <p:pic>
        <p:nvPicPr>
          <p:cNvPr id="3" name="Picture 2">
            <a:extLst>
              <a:ext uri="{FF2B5EF4-FFF2-40B4-BE49-F238E27FC236}">
                <a16:creationId xmlns:a16="http://schemas.microsoft.com/office/drawing/2014/main" id="{0FC77B3E-AF14-BE0A-BBE4-22411F0DE7BB}"/>
              </a:ext>
            </a:extLst>
          </p:cNvPr>
          <p:cNvPicPr>
            <a:picLocks noChangeAspect="1"/>
          </p:cNvPicPr>
          <p:nvPr/>
        </p:nvPicPr>
        <p:blipFill>
          <a:blip r:embed="rId2"/>
          <a:stretch>
            <a:fillRect/>
          </a:stretch>
        </p:blipFill>
        <p:spPr>
          <a:xfrm>
            <a:off x="6386732" y="1111348"/>
            <a:ext cx="5358830" cy="4774770"/>
          </a:xfrm>
          <a:prstGeom prst="rect">
            <a:avLst/>
          </a:prstGeom>
        </p:spPr>
      </p:pic>
    </p:spTree>
    <p:extLst>
      <p:ext uri="{BB962C8B-B14F-4D97-AF65-F5344CB8AC3E}">
        <p14:creationId xmlns:p14="http://schemas.microsoft.com/office/powerpoint/2010/main" val="2241919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E503AB-97C5-4A89-2C4B-6E78ACAC04ED}"/>
              </a:ext>
            </a:extLst>
          </p:cNvPr>
          <p:cNvSpPr>
            <a:spLocks noGrp="1"/>
          </p:cNvSpPr>
          <p:nvPr>
            <p:ph type="title"/>
          </p:nvPr>
        </p:nvSpPr>
        <p:spPr/>
        <p:txBody>
          <a:bodyPr/>
          <a:lstStyle/>
          <a:p>
            <a:r>
              <a:rPr lang="en-AU" dirty="0" err="1"/>
              <a:t>Jupyter</a:t>
            </a:r>
            <a:r>
              <a:rPr lang="en-AU" dirty="0"/>
              <a:t> </a:t>
            </a:r>
            <a:r>
              <a:rPr lang="en-AU" dirty="0" err="1"/>
              <a:t>iPython</a:t>
            </a:r>
            <a:r>
              <a:rPr lang="en-AU" dirty="0"/>
              <a:t> Notebooks</a:t>
            </a:r>
          </a:p>
        </p:txBody>
      </p:sp>
      <p:sp>
        <p:nvSpPr>
          <p:cNvPr id="5" name="Content Placeholder 4">
            <a:extLst>
              <a:ext uri="{FF2B5EF4-FFF2-40B4-BE49-F238E27FC236}">
                <a16:creationId xmlns:a16="http://schemas.microsoft.com/office/drawing/2014/main" id="{105F2684-5E9D-0D7A-7004-1433D9FF19FF}"/>
              </a:ext>
            </a:extLst>
          </p:cNvPr>
          <p:cNvSpPr>
            <a:spLocks noGrp="1"/>
          </p:cNvSpPr>
          <p:nvPr>
            <p:ph idx="1"/>
          </p:nvPr>
        </p:nvSpPr>
        <p:spPr/>
        <p:txBody>
          <a:bodyPr/>
          <a:lstStyle/>
          <a:p>
            <a:r>
              <a:rPr lang="en-AU" dirty="0"/>
              <a:t>Interactive notebooks</a:t>
            </a:r>
          </a:p>
          <a:p>
            <a:r>
              <a:rPr lang="en-AU" dirty="0"/>
              <a:t>Can run Python or R code</a:t>
            </a:r>
          </a:p>
          <a:p>
            <a:r>
              <a:rPr lang="en-AU" dirty="0"/>
              <a:t>Made up of cells which can contain code or text</a:t>
            </a:r>
          </a:p>
          <a:p>
            <a:r>
              <a:rPr lang="en-AU" dirty="0"/>
              <a:t>Cells can be run one at a time or all together in sequence</a:t>
            </a:r>
          </a:p>
          <a:p>
            <a:r>
              <a:rPr lang="en-AU" dirty="0"/>
              <a:t>[*] – means the cell is being run</a:t>
            </a:r>
          </a:p>
          <a:p>
            <a:r>
              <a:rPr lang="en-AU" dirty="0"/>
              <a:t>[1] – means the cell has run and is the first cell run in sequence – the number changes for each cell run [1] -&gt; [n]</a:t>
            </a:r>
          </a:p>
          <a:p>
            <a:r>
              <a:rPr lang="en-AU" dirty="0"/>
              <a:t>Output appears under the run cell</a:t>
            </a:r>
          </a:p>
          <a:p>
            <a:r>
              <a:rPr lang="en-AU" dirty="0"/>
              <a:t>You do not need to fully understand the code that runs in the cell for this workshop</a:t>
            </a:r>
          </a:p>
        </p:txBody>
      </p:sp>
    </p:spTree>
    <p:extLst>
      <p:ext uri="{BB962C8B-B14F-4D97-AF65-F5344CB8AC3E}">
        <p14:creationId xmlns:p14="http://schemas.microsoft.com/office/powerpoint/2010/main" val="563464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B145B-6EC1-FB2A-2756-A3689CC77DA2}"/>
              </a:ext>
            </a:extLst>
          </p:cNvPr>
          <p:cNvSpPr>
            <a:spLocks noGrp="1"/>
          </p:cNvSpPr>
          <p:nvPr>
            <p:ph type="title"/>
          </p:nvPr>
        </p:nvSpPr>
        <p:spPr>
          <a:xfrm>
            <a:off x="446436" y="360000"/>
            <a:ext cx="11299126" cy="864000"/>
          </a:xfrm>
        </p:spPr>
        <p:txBody>
          <a:bodyPr anchor="ctr">
            <a:normAutofit/>
          </a:bodyPr>
          <a:lstStyle/>
          <a:p>
            <a:r>
              <a:rPr lang="en-AU" dirty="0"/>
              <a:t>Introduction to Topic Modelling</a:t>
            </a:r>
          </a:p>
        </p:txBody>
      </p:sp>
      <p:pic>
        <p:nvPicPr>
          <p:cNvPr id="3" name="Picture 2">
            <a:extLst>
              <a:ext uri="{FF2B5EF4-FFF2-40B4-BE49-F238E27FC236}">
                <a16:creationId xmlns:a16="http://schemas.microsoft.com/office/drawing/2014/main" id="{2FC5CE1E-DFBC-A6F2-4877-FE89324B3892}"/>
              </a:ext>
            </a:extLst>
          </p:cNvPr>
          <p:cNvPicPr>
            <a:picLocks noChangeAspect="1"/>
          </p:cNvPicPr>
          <p:nvPr/>
        </p:nvPicPr>
        <p:blipFill>
          <a:blip r:embed="rId2"/>
          <a:stretch>
            <a:fillRect/>
          </a:stretch>
        </p:blipFill>
        <p:spPr>
          <a:xfrm>
            <a:off x="3835696" y="1363287"/>
            <a:ext cx="4520604" cy="4520604"/>
          </a:xfrm>
          <a:prstGeom prst="rect">
            <a:avLst/>
          </a:prstGeom>
          <a:noFill/>
        </p:spPr>
      </p:pic>
    </p:spTree>
    <p:extLst>
      <p:ext uri="{BB962C8B-B14F-4D97-AF65-F5344CB8AC3E}">
        <p14:creationId xmlns:p14="http://schemas.microsoft.com/office/powerpoint/2010/main" val="2831473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F46D19-E1EB-E264-44B4-7CCD589AD3F2}"/>
              </a:ext>
            </a:extLst>
          </p:cNvPr>
          <p:cNvSpPr>
            <a:spLocks noGrp="1"/>
          </p:cNvSpPr>
          <p:nvPr>
            <p:ph type="title"/>
          </p:nvPr>
        </p:nvSpPr>
        <p:spPr/>
        <p:txBody>
          <a:bodyPr/>
          <a:lstStyle/>
          <a:p>
            <a:r>
              <a:rPr lang="en-AU" dirty="0"/>
              <a:t>Topic modelling</a:t>
            </a:r>
          </a:p>
        </p:txBody>
      </p:sp>
      <p:sp>
        <p:nvSpPr>
          <p:cNvPr id="5" name="Content Placeholder 4">
            <a:extLst>
              <a:ext uri="{FF2B5EF4-FFF2-40B4-BE49-F238E27FC236}">
                <a16:creationId xmlns:a16="http://schemas.microsoft.com/office/drawing/2014/main" id="{537018CF-E427-9D17-FA23-15E988C21E25}"/>
              </a:ext>
            </a:extLst>
          </p:cNvPr>
          <p:cNvSpPr>
            <a:spLocks noGrp="1"/>
          </p:cNvSpPr>
          <p:nvPr>
            <p:ph idx="1"/>
          </p:nvPr>
        </p:nvSpPr>
        <p:spPr/>
        <p:txBody>
          <a:bodyPr/>
          <a:lstStyle/>
          <a:p>
            <a:r>
              <a:rPr lang="en-AU" dirty="0"/>
              <a:t>Topic modelling is a computational way of discovering what topics are contained within a set of documents</a:t>
            </a:r>
          </a:p>
          <a:p>
            <a:r>
              <a:rPr lang="en-AU" dirty="0"/>
              <a:t>They work by “clustering” bag-of-words together to form a topic</a:t>
            </a:r>
          </a:p>
          <a:p>
            <a:r>
              <a:rPr lang="en-AU" dirty="0"/>
              <a:t>The bag-of-words are words which occur together more often than at random</a:t>
            </a:r>
          </a:p>
          <a:p>
            <a:r>
              <a:rPr lang="en-AU" dirty="0"/>
              <a:t>These bag-of-words represent a topic – things that are being talked about</a:t>
            </a:r>
          </a:p>
          <a:p>
            <a:r>
              <a:rPr lang="en-AU" dirty="0"/>
              <a:t>This is different to what a human may think a topic is but can be a useful indicator of what is being discussed</a:t>
            </a:r>
          </a:p>
          <a:p>
            <a:r>
              <a:rPr lang="en-AU" dirty="0"/>
              <a:t>There are many different ways to make a topic model</a:t>
            </a:r>
          </a:p>
          <a:p>
            <a:r>
              <a:rPr lang="en-AU" dirty="0"/>
              <a:t>Ideally you need more than a few hundred documents (1000+ is better)</a:t>
            </a:r>
          </a:p>
        </p:txBody>
      </p:sp>
    </p:spTree>
    <p:extLst>
      <p:ext uri="{BB962C8B-B14F-4D97-AF65-F5344CB8AC3E}">
        <p14:creationId xmlns:p14="http://schemas.microsoft.com/office/powerpoint/2010/main" val="216261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1285D-EF69-05E5-21C5-83670CB78632}"/>
              </a:ext>
            </a:extLst>
          </p:cNvPr>
          <p:cNvSpPr>
            <a:spLocks noGrp="1"/>
          </p:cNvSpPr>
          <p:nvPr>
            <p:ph type="title"/>
          </p:nvPr>
        </p:nvSpPr>
        <p:spPr/>
        <p:txBody>
          <a:bodyPr/>
          <a:lstStyle/>
          <a:p>
            <a:r>
              <a:rPr lang="en-AU" dirty="0"/>
              <a:t>LDA</a:t>
            </a:r>
          </a:p>
        </p:txBody>
      </p:sp>
      <p:sp>
        <p:nvSpPr>
          <p:cNvPr id="3" name="Content Placeholder 2">
            <a:extLst>
              <a:ext uri="{FF2B5EF4-FFF2-40B4-BE49-F238E27FC236}">
                <a16:creationId xmlns:a16="http://schemas.microsoft.com/office/drawing/2014/main" id="{C2D19B17-B6BA-9EFF-DCA0-C39D0A15CCBD}"/>
              </a:ext>
            </a:extLst>
          </p:cNvPr>
          <p:cNvSpPr>
            <a:spLocks noGrp="1"/>
          </p:cNvSpPr>
          <p:nvPr>
            <p:ph idx="1"/>
          </p:nvPr>
        </p:nvSpPr>
        <p:spPr/>
        <p:txBody>
          <a:bodyPr/>
          <a:lstStyle/>
          <a:p>
            <a:r>
              <a:rPr lang="en-AU" dirty="0"/>
              <a:t>Latent Dirichlet Allocation</a:t>
            </a:r>
          </a:p>
          <a:p>
            <a:r>
              <a:rPr lang="en-AU" dirty="0"/>
              <a:t>Uses word association and probability</a:t>
            </a:r>
          </a:p>
          <a:p>
            <a:r>
              <a:rPr lang="en-AU" dirty="0"/>
              <a:t>Not context aware</a:t>
            </a:r>
          </a:p>
          <a:p>
            <a:r>
              <a:rPr lang="en-AU" dirty="0"/>
              <a:t>Useful in discovering unobserved topics</a:t>
            </a:r>
          </a:p>
          <a:p>
            <a:r>
              <a:rPr lang="en-AU" dirty="0"/>
              <a:t>Does need a K value</a:t>
            </a:r>
          </a:p>
          <a:p>
            <a:r>
              <a:rPr lang="en-AU" dirty="0"/>
              <a:t>Can be run on CPU</a:t>
            </a:r>
          </a:p>
          <a:p>
            <a:endParaRPr lang="en-AU" dirty="0"/>
          </a:p>
          <a:p>
            <a:r>
              <a:rPr lang="en-AU" dirty="0"/>
              <a:t>This is the model we will run</a:t>
            </a:r>
          </a:p>
          <a:p>
            <a:endParaRPr lang="en-AU" dirty="0"/>
          </a:p>
          <a:p>
            <a:endParaRPr lang="en-AU" dirty="0"/>
          </a:p>
        </p:txBody>
      </p:sp>
      <p:pic>
        <p:nvPicPr>
          <p:cNvPr id="4" name="Picture 3">
            <a:extLst>
              <a:ext uri="{FF2B5EF4-FFF2-40B4-BE49-F238E27FC236}">
                <a16:creationId xmlns:a16="http://schemas.microsoft.com/office/drawing/2014/main" id="{13E71C77-9BFC-ED8C-E455-B3307632A6DF}"/>
              </a:ext>
            </a:extLst>
          </p:cNvPr>
          <p:cNvPicPr>
            <a:picLocks noChangeAspect="1"/>
          </p:cNvPicPr>
          <p:nvPr/>
        </p:nvPicPr>
        <p:blipFill>
          <a:blip r:embed="rId2"/>
          <a:stretch>
            <a:fillRect/>
          </a:stretch>
        </p:blipFill>
        <p:spPr>
          <a:xfrm>
            <a:off x="6616430" y="447473"/>
            <a:ext cx="4813570" cy="4813570"/>
          </a:xfrm>
          <a:prstGeom prst="rect">
            <a:avLst/>
          </a:prstGeom>
        </p:spPr>
      </p:pic>
    </p:spTree>
    <p:extLst>
      <p:ext uri="{BB962C8B-B14F-4D97-AF65-F5344CB8AC3E}">
        <p14:creationId xmlns:p14="http://schemas.microsoft.com/office/powerpoint/2010/main" val="6844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A72532-0ADE-C2A3-DF10-CAB880ABE83C}"/>
              </a:ext>
            </a:extLst>
          </p:cNvPr>
          <p:cNvSpPr>
            <a:spLocks noGrp="1"/>
          </p:cNvSpPr>
          <p:nvPr>
            <p:ph sz="half" idx="1"/>
          </p:nvPr>
        </p:nvSpPr>
        <p:spPr>
          <a:xfrm>
            <a:off x="446436" y="1320800"/>
            <a:ext cx="5573364" cy="4563091"/>
          </a:xfrm>
        </p:spPr>
        <p:txBody>
          <a:bodyPr>
            <a:normAutofit/>
          </a:bodyPr>
          <a:lstStyle/>
          <a:p>
            <a:r>
              <a:rPr lang="en-AU" dirty="0"/>
              <a:t>A more complex model than a bag-of-words to make the representations</a:t>
            </a:r>
          </a:p>
          <a:p>
            <a:r>
              <a:rPr lang="en-AU" dirty="0"/>
              <a:t>Based on word embeddings</a:t>
            </a:r>
          </a:p>
          <a:p>
            <a:r>
              <a:rPr lang="en-AU" dirty="0"/>
              <a:t>Somewhat context aware</a:t>
            </a:r>
          </a:p>
          <a:p>
            <a:r>
              <a:rPr lang="en-AU" dirty="0"/>
              <a:t>hierarchical clustering </a:t>
            </a:r>
          </a:p>
          <a:p>
            <a:r>
              <a:rPr lang="en-AU" dirty="0"/>
              <a:t>Does not need a K value</a:t>
            </a:r>
          </a:p>
          <a:p>
            <a:r>
              <a:rPr lang="en-AU" dirty="0"/>
              <a:t>Optimally uses a GPU to accelerate the process</a:t>
            </a:r>
          </a:p>
        </p:txBody>
      </p:sp>
      <p:pic>
        <p:nvPicPr>
          <p:cNvPr id="4" name="Content Placeholder 3">
            <a:extLst>
              <a:ext uri="{FF2B5EF4-FFF2-40B4-BE49-F238E27FC236}">
                <a16:creationId xmlns:a16="http://schemas.microsoft.com/office/drawing/2014/main" id="{BCDD0662-5BE9-3D76-10FB-EECEBA4D49B7}"/>
              </a:ext>
            </a:extLst>
          </p:cNvPr>
          <p:cNvPicPr>
            <a:picLocks noGrp="1" noChangeAspect="1"/>
          </p:cNvPicPr>
          <p:nvPr>
            <p:ph sz="half" idx="2"/>
          </p:nvPr>
        </p:nvPicPr>
        <p:blipFill>
          <a:blip r:embed="rId2"/>
          <a:stretch>
            <a:fillRect/>
          </a:stretch>
        </p:blipFill>
        <p:spPr>
          <a:xfrm>
            <a:off x="6711685" y="794562"/>
            <a:ext cx="4562475" cy="4562475"/>
          </a:xfrm>
          <a:prstGeom prst="rect">
            <a:avLst/>
          </a:prstGeom>
        </p:spPr>
      </p:pic>
      <p:sp>
        <p:nvSpPr>
          <p:cNvPr id="2" name="Title 1">
            <a:extLst>
              <a:ext uri="{FF2B5EF4-FFF2-40B4-BE49-F238E27FC236}">
                <a16:creationId xmlns:a16="http://schemas.microsoft.com/office/drawing/2014/main" id="{05ABE848-0299-A660-CDC3-804B115C13DF}"/>
              </a:ext>
            </a:extLst>
          </p:cNvPr>
          <p:cNvSpPr>
            <a:spLocks noGrp="1"/>
          </p:cNvSpPr>
          <p:nvPr>
            <p:ph type="title"/>
          </p:nvPr>
        </p:nvSpPr>
        <p:spPr>
          <a:xfrm>
            <a:off x="446436" y="365125"/>
            <a:ext cx="11299126" cy="858875"/>
          </a:xfrm>
        </p:spPr>
        <p:txBody>
          <a:bodyPr anchor="ctr">
            <a:normAutofit/>
          </a:bodyPr>
          <a:lstStyle/>
          <a:p>
            <a:r>
              <a:rPr lang="en-AU" dirty="0" err="1"/>
              <a:t>BERTopic</a:t>
            </a:r>
            <a:endParaRPr lang="en-AU" dirty="0"/>
          </a:p>
        </p:txBody>
      </p:sp>
    </p:spTree>
    <p:extLst>
      <p:ext uri="{BB962C8B-B14F-4D97-AF65-F5344CB8AC3E}">
        <p14:creationId xmlns:p14="http://schemas.microsoft.com/office/powerpoint/2010/main" val="1384209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DEC3-9B21-7717-8139-855D9A9FA158}"/>
              </a:ext>
            </a:extLst>
          </p:cNvPr>
          <p:cNvSpPr>
            <a:spLocks noGrp="1"/>
          </p:cNvSpPr>
          <p:nvPr>
            <p:ph type="title"/>
          </p:nvPr>
        </p:nvSpPr>
        <p:spPr/>
        <p:txBody>
          <a:bodyPr/>
          <a:lstStyle/>
          <a:p>
            <a:r>
              <a:rPr lang="en-AU" dirty="0"/>
              <a:t>Overview</a:t>
            </a:r>
          </a:p>
        </p:txBody>
      </p:sp>
      <p:sp>
        <p:nvSpPr>
          <p:cNvPr id="3" name="Content Placeholder 2">
            <a:extLst>
              <a:ext uri="{FF2B5EF4-FFF2-40B4-BE49-F238E27FC236}">
                <a16:creationId xmlns:a16="http://schemas.microsoft.com/office/drawing/2014/main" id="{5B468D58-6A33-D50E-42DE-6D308AE639A9}"/>
              </a:ext>
            </a:extLst>
          </p:cNvPr>
          <p:cNvSpPr>
            <a:spLocks noGrp="1"/>
          </p:cNvSpPr>
          <p:nvPr>
            <p:ph idx="1"/>
          </p:nvPr>
        </p:nvSpPr>
        <p:spPr/>
        <p:txBody>
          <a:bodyPr/>
          <a:lstStyle/>
          <a:p>
            <a:r>
              <a:rPr lang="en-AU" dirty="0"/>
              <a:t>Reddit</a:t>
            </a:r>
          </a:p>
          <a:p>
            <a:r>
              <a:rPr lang="en-AU" dirty="0"/>
              <a:t>The Reddit API</a:t>
            </a:r>
          </a:p>
          <a:p>
            <a:r>
              <a:rPr lang="en-AU" dirty="0" err="1"/>
              <a:t>AusReddit</a:t>
            </a:r>
            <a:endParaRPr lang="en-AU" dirty="0"/>
          </a:p>
          <a:p>
            <a:r>
              <a:rPr lang="en-AU" dirty="0" err="1"/>
              <a:t>Jupyter</a:t>
            </a:r>
            <a:r>
              <a:rPr lang="en-AU" dirty="0"/>
              <a:t> Notebooks</a:t>
            </a:r>
          </a:p>
          <a:p>
            <a:r>
              <a:rPr lang="en-AU" dirty="0"/>
              <a:t>Topic models</a:t>
            </a:r>
          </a:p>
          <a:p>
            <a:r>
              <a:rPr lang="en-AU" dirty="0"/>
              <a:t>Network graphs</a:t>
            </a:r>
          </a:p>
          <a:p>
            <a:r>
              <a:rPr lang="en-AU" dirty="0"/>
              <a:t>Gephi</a:t>
            </a:r>
          </a:p>
          <a:p>
            <a:r>
              <a:rPr lang="en-AU" dirty="0"/>
              <a:t>Practical stuff</a:t>
            </a:r>
          </a:p>
          <a:p>
            <a:endParaRPr lang="en-AU" dirty="0"/>
          </a:p>
          <a:p>
            <a:endParaRPr lang="en-AU" dirty="0"/>
          </a:p>
          <a:p>
            <a:endParaRPr lang="en-AU" dirty="0"/>
          </a:p>
          <a:p>
            <a:endParaRPr lang="en-AU" dirty="0"/>
          </a:p>
        </p:txBody>
      </p:sp>
    </p:spTree>
    <p:extLst>
      <p:ext uri="{BB962C8B-B14F-4D97-AF65-F5344CB8AC3E}">
        <p14:creationId xmlns:p14="http://schemas.microsoft.com/office/powerpoint/2010/main" val="3160438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6225F2-8DBF-C6E9-3A09-0B5F4DD80858}"/>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9" name="Content Placeholder 2">
            <a:extLst>
              <a:ext uri="{FF2B5EF4-FFF2-40B4-BE49-F238E27FC236}">
                <a16:creationId xmlns:a16="http://schemas.microsoft.com/office/drawing/2014/main" id="{1E805C29-9658-F28A-750E-2EB18BBE07DE}"/>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8E043038-0FCD-F770-68C8-32EC00A80E9E}"/>
              </a:ext>
            </a:extLst>
          </p:cNvPr>
          <p:cNvSpPr>
            <a:spLocks noGrp="1"/>
          </p:cNvSpPr>
          <p:nvPr>
            <p:ph type="title"/>
          </p:nvPr>
        </p:nvSpPr>
        <p:spPr>
          <a:xfrm>
            <a:off x="446436" y="365125"/>
            <a:ext cx="11299126" cy="858875"/>
          </a:xfrm>
        </p:spPr>
        <p:txBody>
          <a:bodyPr anchor="ctr">
            <a:normAutofit/>
          </a:bodyPr>
          <a:lstStyle/>
          <a:p>
            <a:r>
              <a:rPr lang="en-AU" dirty="0"/>
              <a:t>Introduction to Network Graphs</a:t>
            </a:r>
          </a:p>
        </p:txBody>
      </p:sp>
    </p:spTree>
    <p:extLst>
      <p:ext uri="{BB962C8B-B14F-4D97-AF65-F5344CB8AC3E}">
        <p14:creationId xmlns:p14="http://schemas.microsoft.com/office/powerpoint/2010/main" val="528485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1E017-DC57-92E2-94C4-261632158DA1}"/>
              </a:ext>
            </a:extLst>
          </p:cNvPr>
          <p:cNvSpPr>
            <a:spLocks noGrp="1"/>
          </p:cNvSpPr>
          <p:nvPr>
            <p:ph type="title"/>
          </p:nvPr>
        </p:nvSpPr>
        <p:spPr/>
        <p:txBody>
          <a:bodyPr/>
          <a:lstStyle/>
          <a:p>
            <a:r>
              <a:rPr lang="en-AU" dirty="0"/>
              <a:t>Network Graphs</a:t>
            </a:r>
          </a:p>
        </p:txBody>
      </p:sp>
      <p:sp>
        <p:nvSpPr>
          <p:cNvPr id="5" name="Content Placeholder 4">
            <a:extLst>
              <a:ext uri="{FF2B5EF4-FFF2-40B4-BE49-F238E27FC236}">
                <a16:creationId xmlns:a16="http://schemas.microsoft.com/office/drawing/2014/main" id="{E61BE213-9EBF-150D-F81D-EEE8B0D16376}"/>
              </a:ext>
            </a:extLst>
          </p:cNvPr>
          <p:cNvSpPr>
            <a:spLocks noGrp="1"/>
          </p:cNvSpPr>
          <p:nvPr>
            <p:ph idx="1"/>
          </p:nvPr>
        </p:nvSpPr>
        <p:spPr/>
        <p:txBody>
          <a:bodyPr/>
          <a:lstStyle/>
          <a:p>
            <a:r>
              <a:rPr lang="en-AU" dirty="0"/>
              <a:t>Represent the relationship between entities</a:t>
            </a:r>
          </a:p>
          <a:p>
            <a:r>
              <a:rPr lang="en-AU" dirty="0"/>
              <a:t>Nodes – the points on the graph, these can represent any type of entity – people, documents, agents, artifacts</a:t>
            </a:r>
          </a:p>
          <a:p>
            <a:r>
              <a:rPr lang="en-AU" dirty="0"/>
              <a:t>Edges – the links in the graph, these represent the relationship between the nodes. These may be directed or undirected and can contain information about nature of the link.</a:t>
            </a:r>
          </a:p>
          <a:p>
            <a:endParaRPr lang="en-AU" dirty="0"/>
          </a:p>
          <a:p>
            <a:r>
              <a:rPr lang="en-AU" dirty="0"/>
              <a:t>We are going to use nodes to represent submissions and comments.</a:t>
            </a:r>
          </a:p>
          <a:p>
            <a:r>
              <a:rPr lang="en-AU" dirty="0"/>
              <a:t>We are going to use edges to indicate a reply-to relationship. Directed from parent comment to reply comment.</a:t>
            </a:r>
          </a:p>
          <a:p>
            <a:r>
              <a:rPr lang="en-AU" dirty="0"/>
              <a:t>We are also going to add node properties to indicate topic etc</a:t>
            </a:r>
          </a:p>
        </p:txBody>
      </p:sp>
    </p:spTree>
    <p:extLst>
      <p:ext uri="{BB962C8B-B14F-4D97-AF65-F5344CB8AC3E}">
        <p14:creationId xmlns:p14="http://schemas.microsoft.com/office/powerpoint/2010/main" val="33797897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
            <a:extLst>
              <a:ext uri="{FF2B5EF4-FFF2-40B4-BE49-F238E27FC236}">
                <a16:creationId xmlns:a16="http://schemas.microsoft.com/office/drawing/2014/main" id="{B6F52735-EEA9-7C16-21D7-0B48E888CA6F}"/>
              </a:ext>
            </a:extLst>
          </p:cNvPr>
          <p:cNvSpPr>
            <a:spLocks noGrp="1"/>
          </p:cNvSpPr>
          <p:nvPr>
            <p:ph sz="half" idx="1"/>
          </p:nvPr>
        </p:nvSpPr>
        <p:spPr>
          <a:xfrm>
            <a:off x="446436" y="1320800"/>
            <a:ext cx="5573364" cy="4563091"/>
          </a:xfrm>
        </p:spPr>
        <p:txBody>
          <a:bodyPr/>
          <a:lstStyle/>
          <a:p>
            <a:endParaRPr lang="en-US"/>
          </a:p>
        </p:txBody>
      </p:sp>
      <p:pic>
        <p:nvPicPr>
          <p:cNvPr id="3" name="Picture 2">
            <a:extLst>
              <a:ext uri="{FF2B5EF4-FFF2-40B4-BE49-F238E27FC236}">
                <a16:creationId xmlns:a16="http://schemas.microsoft.com/office/drawing/2014/main" id="{9E5AEC93-1AC3-A5C8-2A2E-D3D9FD12246D}"/>
              </a:ext>
            </a:extLst>
          </p:cNvPr>
          <p:cNvPicPr>
            <a:picLocks noChangeAspect="1"/>
          </p:cNvPicPr>
          <p:nvPr/>
        </p:nvPicPr>
        <p:blipFill>
          <a:blip r:embed="rId2"/>
          <a:stretch>
            <a:fillRect/>
          </a:stretch>
        </p:blipFill>
        <p:spPr>
          <a:xfrm>
            <a:off x="6600694" y="1320800"/>
            <a:ext cx="4716373" cy="4563091"/>
          </a:xfrm>
          <a:prstGeom prst="rect">
            <a:avLst/>
          </a:prstGeom>
          <a:noFill/>
        </p:spPr>
      </p:pic>
      <p:sp>
        <p:nvSpPr>
          <p:cNvPr id="2" name="Title 1">
            <a:extLst>
              <a:ext uri="{FF2B5EF4-FFF2-40B4-BE49-F238E27FC236}">
                <a16:creationId xmlns:a16="http://schemas.microsoft.com/office/drawing/2014/main" id="{7B6D22D0-243C-71F0-B1A0-D0BD2B1246FD}"/>
              </a:ext>
            </a:extLst>
          </p:cNvPr>
          <p:cNvSpPr>
            <a:spLocks noGrp="1"/>
          </p:cNvSpPr>
          <p:nvPr>
            <p:ph type="title"/>
          </p:nvPr>
        </p:nvSpPr>
        <p:spPr>
          <a:xfrm>
            <a:off x="446436" y="365125"/>
            <a:ext cx="11299126" cy="858875"/>
          </a:xfrm>
        </p:spPr>
        <p:txBody>
          <a:bodyPr anchor="ctr">
            <a:normAutofit/>
          </a:bodyPr>
          <a:lstStyle/>
          <a:p>
            <a:r>
              <a:rPr lang="en-AU" dirty="0"/>
              <a:t>Gephi</a:t>
            </a:r>
          </a:p>
        </p:txBody>
      </p:sp>
    </p:spTree>
    <p:extLst>
      <p:ext uri="{BB962C8B-B14F-4D97-AF65-F5344CB8AC3E}">
        <p14:creationId xmlns:p14="http://schemas.microsoft.com/office/powerpoint/2010/main" val="2203266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678048-0BBD-5458-DA81-608985FA02C8}"/>
              </a:ext>
            </a:extLst>
          </p:cNvPr>
          <p:cNvSpPr>
            <a:spLocks noGrp="1"/>
          </p:cNvSpPr>
          <p:nvPr>
            <p:ph type="title"/>
          </p:nvPr>
        </p:nvSpPr>
        <p:spPr>
          <a:xfrm>
            <a:off x="446436" y="360000"/>
            <a:ext cx="11299126" cy="864000"/>
          </a:xfrm>
        </p:spPr>
        <p:txBody>
          <a:bodyPr anchor="ctr">
            <a:normAutofit/>
          </a:bodyPr>
          <a:lstStyle/>
          <a:p>
            <a:r>
              <a:rPr lang="en-AU" dirty="0"/>
              <a:t>Graph visualisation</a:t>
            </a:r>
          </a:p>
        </p:txBody>
      </p:sp>
      <p:graphicFrame>
        <p:nvGraphicFramePr>
          <p:cNvPr id="7" name="Content Placeholder 4">
            <a:extLst>
              <a:ext uri="{FF2B5EF4-FFF2-40B4-BE49-F238E27FC236}">
                <a16:creationId xmlns:a16="http://schemas.microsoft.com/office/drawing/2014/main" id="{F6733910-7892-A3B3-8A46-8BCC6862D0BF}"/>
              </a:ext>
            </a:extLst>
          </p:cNvPr>
          <p:cNvGraphicFramePr>
            <a:graphicFrameLocks noGrp="1"/>
          </p:cNvGraphicFramePr>
          <p:nvPr>
            <p:ph idx="1"/>
            <p:extLst>
              <p:ext uri="{D42A27DB-BD31-4B8C-83A1-F6EECF244321}">
                <p14:modId xmlns:p14="http://schemas.microsoft.com/office/powerpoint/2010/main" val="33384312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0575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C30EE-9ADB-08C0-50CB-5F56A99C3338}"/>
              </a:ext>
            </a:extLst>
          </p:cNvPr>
          <p:cNvSpPr>
            <a:spLocks noGrp="1"/>
          </p:cNvSpPr>
          <p:nvPr>
            <p:ph type="title"/>
          </p:nvPr>
        </p:nvSpPr>
        <p:spPr/>
        <p:txBody>
          <a:bodyPr/>
          <a:lstStyle/>
          <a:p>
            <a:r>
              <a:rPr lang="en-AU" dirty="0"/>
              <a:t>Let’s go to the </a:t>
            </a:r>
            <a:r>
              <a:rPr lang="en-AU" dirty="0" err="1"/>
              <a:t>Binderhub</a:t>
            </a:r>
            <a:r>
              <a:rPr lang="en-AU" dirty="0"/>
              <a:t> environment</a:t>
            </a:r>
          </a:p>
        </p:txBody>
      </p:sp>
      <p:pic>
        <p:nvPicPr>
          <p:cNvPr id="5" name="Content Placeholder 4" descr="A qr code with blue squares&#10;&#10;Description automatically generated">
            <a:extLst>
              <a:ext uri="{FF2B5EF4-FFF2-40B4-BE49-F238E27FC236}">
                <a16:creationId xmlns:a16="http://schemas.microsoft.com/office/drawing/2014/main" id="{84BC4F22-F9EB-A808-78D4-19B3DC9D77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36194" y="1363663"/>
            <a:ext cx="4519612" cy="4519612"/>
          </a:xfrm>
        </p:spPr>
      </p:pic>
      <p:sp>
        <p:nvSpPr>
          <p:cNvPr id="6" name="Rectangle 3">
            <a:extLst>
              <a:ext uri="{FF2B5EF4-FFF2-40B4-BE49-F238E27FC236}">
                <a16:creationId xmlns:a16="http://schemas.microsoft.com/office/drawing/2014/main" id="{C3469BB0-B178-4BA3-D6D8-BA20AE3A77D9}"/>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AU"/>
          </a:p>
        </p:txBody>
      </p:sp>
    </p:spTree>
    <p:extLst>
      <p:ext uri="{BB962C8B-B14F-4D97-AF65-F5344CB8AC3E}">
        <p14:creationId xmlns:p14="http://schemas.microsoft.com/office/powerpoint/2010/main" val="311242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804CB-AA8E-2F0E-D040-A32B2DB1BFEE}"/>
              </a:ext>
            </a:extLst>
          </p:cNvPr>
          <p:cNvSpPr>
            <a:spLocks noGrp="1"/>
          </p:cNvSpPr>
          <p:nvPr>
            <p:ph type="title"/>
          </p:nvPr>
        </p:nvSpPr>
        <p:spPr>
          <a:xfrm>
            <a:off x="446436" y="360000"/>
            <a:ext cx="11299126" cy="864000"/>
          </a:xfrm>
        </p:spPr>
        <p:txBody>
          <a:bodyPr anchor="ctr">
            <a:normAutofit/>
          </a:bodyPr>
          <a:lstStyle/>
          <a:p>
            <a:r>
              <a:rPr lang="en-AU" dirty="0"/>
              <a:t>Introduction to Reddit</a:t>
            </a:r>
          </a:p>
        </p:txBody>
      </p:sp>
      <p:pic>
        <p:nvPicPr>
          <p:cNvPr id="3" name="Picture 2">
            <a:extLst>
              <a:ext uri="{FF2B5EF4-FFF2-40B4-BE49-F238E27FC236}">
                <a16:creationId xmlns:a16="http://schemas.microsoft.com/office/drawing/2014/main" id="{E2FAA33C-63E4-9BBC-30F4-B5A9A97B8766}"/>
              </a:ext>
            </a:extLst>
          </p:cNvPr>
          <p:cNvPicPr>
            <a:picLocks noChangeAspect="1"/>
          </p:cNvPicPr>
          <p:nvPr/>
        </p:nvPicPr>
        <p:blipFill>
          <a:blip r:embed="rId2"/>
          <a:stretch>
            <a:fillRect/>
          </a:stretch>
        </p:blipFill>
        <p:spPr>
          <a:xfrm>
            <a:off x="2995723" y="1575938"/>
            <a:ext cx="5903727" cy="4006155"/>
          </a:xfrm>
          <a:prstGeom prst="rect">
            <a:avLst/>
          </a:prstGeom>
          <a:noFill/>
        </p:spPr>
      </p:pic>
    </p:spTree>
    <p:extLst>
      <p:ext uri="{BB962C8B-B14F-4D97-AF65-F5344CB8AC3E}">
        <p14:creationId xmlns:p14="http://schemas.microsoft.com/office/powerpoint/2010/main" val="1224407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F68BA17-8D1A-3FFE-C89E-20097DB30CFB}"/>
              </a:ext>
            </a:extLst>
          </p:cNvPr>
          <p:cNvSpPr>
            <a:spLocks noGrp="1"/>
          </p:cNvSpPr>
          <p:nvPr>
            <p:ph type="title"/>
          </p:nvPr>
        </p:nvSpPr>
        <p:spPr>
          <a:xfrm>
            <a:off x="446436" y="360000"/>
            <a:ext cx="11299126" cy="864000"/>
          </a:xfrm>
        </p:spPr>
        <p:txBody>
          <a:bodyPr/>
          <a:lstStyle/>
          <a:p>
            <a:r>
              <a:rPr lang="en-US" dirty="0"/>
              <a:t>Reddit</a:t>
            </a:r>
          </a:p>
        </p:txBody>
      </p:sp>
      <p:sp>
        <p:nvSpPr>
          <p:cNvPr id="10" name="Content Placeholder 2">
            <a:extLst>
              <a:ext uri="{FF2B5EF4-FFF2-40B4-BE49-F238E27FC236}">
                <a16:creationId xmlns:a16="http://schemas.microsoft.com/office/drawing/2014/main" id="{ECB03D4B-F1EB-5035-4915-B9A455DC6C23}"/>
              </a:ext>
            </a:extLst>
          </p:cNvPr>
          <p:cNvSpPr>
            <a:spLocks noGrp="1"/>
          </p:cNvSpPr>
          <p:nvPr>
            <p:ph idx="1"/>
          </p:nvPr>
        </p:nvSpPr>
        <p:spPr>
          <a:xfrm>
            <a:off x="446435" y="1363287"/>
            <a:ext cx="11299126" cy="4520604"/>
          </a:xfrm>
        </p:spPr>
        <p:txBody>
          <a:bodyPr/>
          <a:lstStyle/>
          <a:p>
            <a:r>
              <a:rPr lang="en-US" dirty="0"/>
              <a:t>Social Media Platform</a:t>
            </a:r>
          </a:p>
          <a:p>
            <a:pPr lvl="1"/>
            <a:r>
              <a:rPr lang="en-US" dirty="0"/>
              <a:t>As of 2024 500+ million users</a:t>
            </a:r>
          </a:p>
          <a:p>
            <a:pPr lvl="1"/>
            <a:r>
              <a:rPr lang="en-US" dirty="0"/>
              <a:t>~138,000 active subreddits</a:t>
            </a:r>
          </a:p>
          <a:p>
            <a:r>
              <a:rPr lang="en-US" dirty="0"/>
              <a:t>Moderated, Unmoderated, NSFW subreddits</a:t>
            </a:r>
          </a:p>
          <a:p>
            <a:r>
              <a:rPr lang="en-US" dirty="0"/>
              <a:t>Forum-like in nature</a:t>
            </a:r>
          </a:p>
          <a:p>
            <a:pPr lvl="1"/>
            <a:r>
              <a:rPr lang="en-US" dirty="0"/>
              <a:t>Subreddit -&gt; Submission -&gt; Comment -&gt; Reply</a:t>
            </a:r>
          </a:p>
          <a:p>
            <a:r>
              <a:rPr lang="en-US" dirty="0"/>
              <a:t>Maintains an API (for now) with public access</a:t>
            </a:r>
          </a:p>
        </p:txBody>
      </p:sp>
    </p:spTree>
    <p:extLst>
      <p:ext uri="{BB962C8B-B14F-4D97-AF65-F5344CB8AC3E}">
        <p14:creationId xmlns:p14="http://schemas.microsoft.com/office/powerpoint/2010/main" val="423184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0B68B-8544-68FA-742A-5CBA93E5C941}"/>
              </a:ext>
            </a:extLst>
          </p:cNvPr>
          <p:cNvSpPr>
            <a:spLocks noGrp="1"/>
          </p:cNvSpPr>
          <p:nvPr>
            <p:ph type="title"/>
          </p:nvPr>
        </p:nvSpPr>
        <p:spPr>
          <a:xfrm>
            <a:off x="446436" y="360000"/>
            <a:ext cx="11299126" cy="864000"/>
          </a:xfrm>
        </p:spPr>
        <p:txBody>
          <a:bodyPr anchor="ctr">
            <a:normAutofit/>
          </a:bodyPr>
          <a:lstStyle/>
          <a:p>
            <a:r>
              <a:rPr lang="en-AU" dirty="0"/>
              <a:t>Reddit API Credentials</a:t>
            </a:r>
          </a:p>
        </p:txBody>
      </p:sp>
      <p:pic>
        <p:nvPicPr>
          <p:cNvPr id="6" name="Picture 5" descr="Bee depositing into a honeycomb">
            <a:extLst>
              <a:ext uri="{FF2B5EF4-FFF2-40B4-BE49-F238E27FC236}">
                <a16:creationId xmlns:a16="http://schemas.microsoft.com/office/drawing/2014/main" id="{59E12F46-52D1-13D1-6DCD-4DF36E77C05C}"/>
              </a:ext>
            </a:extLst>
          </p:cNvPr>
          <p:cNvPicPr>
            <a:picLocks noChangeAspect="1"/>
          </p:cNvPicPr>
          <p:nvPr/>
        </p:nvPicPr>
        <p:blipFill>
          <a:blip r:embed="rId2"/>
          <a:srcRect t="20088" r="1" b="19975"/>
          <a:stretch/>
        </p:blipFill>
        <p:spPr>
          <a:xfrm>
            <a:off x="446435" y="1363287"/>
            <a:ext cx="11299126" cy="4520604"/>
          </a:xfrm>
          <a:prstGeom prst="rect">
            <a:avLst/>
          </a:prstGeom>
          <a:noFill/>
        </p:spPr>
      </p:pic>
    </p:spTree>
    <p:extLst>
      <p:ext uri="{BB962C8B-B14F-4D97-AF65-F5344CB8AC3E}">
        <p14:creationId xmlns:p14="http://schemas.microsoft.com/office/powerpoint/2010/main" val="780861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68999-BAC7-2650-EA48-4F91736A0A78}"/>
              </a:ext>
            </a:extLst>
          </p:cNvPr>
          <p:cNvSpPr>
            <a:spLocks noGrp="1"/>
          </p:cNvSpPr>
          <p:nvPr>
            <p:ph type="title"/>
          </p:nvPr>
        </p:nvSpPr>
        <p:spPr/>
        <p:txBody>
          <a:bodyPr/>
          <a:lstStyle/>
          <a:p>
            <a:r>
              <a:rPr lang="en-AU" dirty="0"/>
              <a:t>Check out the reddit wiki </a:t>
            </a:r>
          </a:p>
        </p:txBody>
      </p:sp>
      <p:sp>
        <p:nvSpPr>
          <p:cNvPr id="5" name="Content Placeholder 4">
            <a:extLst>
              <a:ext uri="{FF2B5EF4-FFF2-40B4-BE49-F238E27FC236}">
                <a16:creationId xmlns:a16="http://schemas.microsoft.com/office/drawing/2014/main" id="{BAD53F8F-E020-81EA-9078-9095994DDD88}"/>
              </a:ext>
            </a:extLst>
          </p:cNvPr>
          <p:cNvSpPr>
            <a:spLocks noGrp="1"/>
          </p:cNvSpPr>
          <p:nvPr>
            <p:ph idx="1"/>
          </p:nvPr>
        </p:nvSpPr>
        <p:spPr/>
        <p:txBody>
          <a:bodyPr/>
          <a:lstStyle/>
          <a:p>
            <a:r>
              <a:rPr lang="en-AU" dirty="0">
                <a:hlinkClick r:id="rId2"/>
              </a:rPr>
              <a:t>https://www.reddit.com/r/reddit.com/wiki/api/</a:t>
            </a:r>
            <a:endParaRPr lang="en-AU" dirty="0"/>
          </a:p>
          <a:p>
            <a:endParaRPr lang="en-AU" dirty="0"/>
          </a:p>
          <a:p>
            <a:r>
              <a:rPr lang="en-AU" dirty="0"/>
              <a:t>Getting an API key is quite involved unfortunately</a:t>
            </a:r>
          </a:p>
          <a:p>
            <a:pPr marL="457200" indent="-457200">
              <a:buFont typeface="+mj-lt"/>
              <a:buAutoNum type="arabicPeriod"/>
            </a:pPr>
            <a:r>
              <a:rPr lang="en-AU" dirty="0"/>
              <a:t>Sign up to Reddit</a:t>
            </a:r>
          </a:p>
          <a:p>
            <a:pPr marL="457200" indent="-457200">
              <a:buFont typeface="+mj-lt"/>
              <a:buAutoNum type="arabicPeriod"/>
            </a:pPr>
            <a:r>
              <a:rPr lang="en-AU" dirty="0"/>
              <a:t>Register for a researcher account (2-3 week wait time)</a:t>
            </a:r>
          </a:p>
          <a:p>
            <a:pPr marL="457200" indent="-457200">
              <a:buFont typeface="+mj-lt"/>
              <a:buAutoNum type="arabicPeriod"/>
            </a:pPr>
            <a:r>
              <a:rPr lang="en-AU" dirty="0"/>
              <a:t>Build App</a:t>
            </a:r>
          </a:p>
          <a:p>
            <a:pPr marL="457200" indent="-457200">
              <a:buFont typeface="+mj-lt"/>
              <a:buAutoNum type="arabicPeriod"/>
            </a:pPr>
            <a:r>
              <a:rPr lang="en-AU" dirty="0"/>
              <a:t>Get key</a:t>
            </a:r>
          </a:p>
          <a:p>
            <a:pPr marL="457200" indent="-457200">
              <a:buFont typeface="+mj-lt"/>
              <a:buAutoNum type="arabicPeriod"/>
            </a:pPr>
            <a:endParaRPr lang="en-AU" dirty="0"/>
          </a:p>
          <a:p>
            <a:endParaRPr lang="en-AU" dirty="0"/>
          </a:p>
          <a:p>
            <a:endParaRPr lang="en-AU" dirty="0"/>
          </a:p>
        </p:txBody>
      </p:sp>
    </p:spTree>
    <p:extLst>
      <p:ext uri="{BB962C8B-B14F-4D97-AF65-F5344CB8AC3E}">
        <p14:creationId xmlns:p14="http://schemas.microsoft.com/office/powerpoint/2010/main" val="791759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E7F84-DCB4-B82E-FE32-07A972951B11}"/>
              </a:ext>
            </a:extLst>
          </p:cNvPr>
          <p:cNvSpPr>
            <a:spLocks noGrp="1"/>
          </p:cNvSpPr>
          <p:nvPr>
            <p:ph type="title"/>
          </p:nvPr>
        </p:nvSpPr>
        <p:spPr/>
        <p:txBody>
          <a:bodyPr>
            <a:normAutofit fontScale="90000"/>
          </a:bodyPr>
          <a:lstStyle/>
          <a:p>
            <a:r>
              <a:rPr lang="en-AU" dirty="0"/>
              <a:t>Submit a request to Reddit for API access</a:t>
            </a:r>
          </a:p>
        </p:txBody>
      </p:sp>
      <p:pic>
        <p:nvPicPr>
          <p:cNvPr id="5" name="Content Placeholder 4">
            <a:extLst>
              <a:ext uri="{FF2B5EF4-FFF2-40B4-BE49-F238E27FC236}">
                <a16:creationId xmlns:a16="http://schemas.microsoft.com/office/drawing/2014/main" id="{F9DDC6B6-8306-8CC7-2F8C-97B3793DE05A}"/>
              </a:ext>
            </a:extLst>
          </p:cNvPr>
          <p:cNvPicPr>
            <a:picLocks noGrp="1" noChangeAspect="1"/>
          </p:cNvPicPr>
          <p:nvPr>
            <p:ph idx="1"/>
          </p:nvPr>
        </p:nvPicPr>
        <p:blipFill>
          <a:blip r:embed="rId2"/>
          <a:stretch>
            <a:fillRect/>
          </a:stretch>
        </p:blipFill>
        <p:spPr>
          <a:xfrm>
            <a:off x="2110060" y="1363663"/>
            <a:ext cx="7971880" cy="4519612"/>
          </a:xfrm>
        </p:spPr>
      </p:pic>
    </p:spTree>
    <p:extLst>
      <p:ext uri="{BB962C8B-B14F-4D97-AF65-F5344CB8AC3E}">
        <p14:creationId xmlns:p14="http://schemas.microsoft.com/office/powerpoint/2010/main" val="1976994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D71D-BFE9-6B77-60E4-0E475C97F390}"/>
              </a:ext>
            </a:extLst>
          </p:cNvPr>
          <p:cNvSpPr>
            <a:spLocks noGrp="1"/>
          </p:cNvSpPr>
          <p:nvPr>
            <p:ph type="title"/>
          </p:nvPr>
        </p:nvSpPr>
        <p:spPr/>
        <p:txBody>
          <a:bodyPr/>
          <a:lstStyle/>
          <a:p>
            <a:r>
              <a:rPr lang="en-AU" dirty="0"/>
              <a:t>Developer versus Researcher</a:t>
            </a:r>
          </a:p>
        </p:txBody>
      </p:sp>
      <p:sp>
        <p:nvSpPr>
          <p:cNvPr id="3" name="Content Placeholder 2">
            <a:extLst>
              <a:ext uri="{FF2B5EF4-FFF2-40B4-BE49-F238E27FC236}">
                <a16:creationId xmlns:a16="http://schemas.microsoft.com/office/drawing/2014/main" id="{585F6134-AD6D-3B4D-A5DB-200473C6A9D3}"/>
              </a:ext>
            </a:extLst>
          </p:cNvPr>
          <p:cNvSpPr>
            <a:spLocks noGrp="1"/>
          </p:cNvSpPr>
          <p:nvPr>
            <p:ph idx="1"/>
          </p:nvPr>
        </p:nvSpPr>
        <p:spPr/>
        <p:txBody>
          <a:bodyPr/>
          <a:lstStyle/>
          <a:p>
            <a:r>
              <a:rPr lang="en-AU" dirty="0"/>
              <a:t>You can apply for a developer account with a shorter wait time </a:t>
            </a:r>
          </a:p>
          <a:p>
            <a:endParaRPr lang="en-AU" dirty="0"/>
          </a:p>
          <a:p>
            <a:r>
              <a:rPr lang="en-AU" dirty="0"/>
              <a:t>But</a:t>
            </a:r>
          </a:p>
          <a:p>
            <a:r>
              <a:rPr lang="en-AU" dirty="0"/>
              <a:t>You may not</a:t>
            </a:r>
          </a:p>
          <a:p>
            <a:r>
              <a:rPr lang="en-AU" dirty="0"/>
              <a:t>misrepresent or mask how or why you are accessing or using the Reddit Services and Data (including by registering multiple Apps for a single use case or substantially similar or overlapping uses cases);</a:t>
            </a:r>
          </a:p>
          <a:p>
            <a:r>
              <a:rPr lang="en-AU" dirty="0">
                <a:highlight>
                  <a:srgbClr val="FFFF00"/>
                </a:highlight>
              </a:rPr>
              <a:t>create derivative works of, copy, reproduce, redistribute, rent, lease, sell, or syndicate access to features or functionality of the Reddit Services and Data;</a:t>
            </a:r>
          </a:p>
          <a:p>
            <a:endParaRPr lang="en-AU" dirty="0"/>
          </a:p>
        </p:txBody>
      </p:sp>
    </p:spTree>
    <p:extLst>
      <p:ext uri="{BB962C8B-B14F-4D97-AF65-F5344CB8AC3E}">
        <p14:creationId xmlns:p14="http://schemas.microsoft.com/office/powerpoint/2010/main" val="2761067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F97E-02C0-E106-8985-C3E97DA660C9}"/>
              </a:ext>
            </a:extLst>
          </p:cNvPr>
          <p:cNvSpPr>
            <a:spLocks noGrp="1"/>
          </p:cNvSpPr>
          <p:nvPr>
            <p:ph type="title"/>
          </p:nvPr>
        </p:nvSpPr>
        <p:spPr/>
        <p:txBody>
          <a:bodyPr/>
          <a:lstStyle/>
          <a:p>
            <a:r>
              <a:rPr lang="en-AU" dirty="0"/>
              <a:t>User content</a:t>
            </a:r>
          </a:p>
        </p:txBody>
      </p:sp>
      <p:sp>
        <p:nvSpPr>
          <p:cNvPr id="3" name="Content Placeholder 2">
            <a:extLst>
              <a:ext uri="{FF2B5EF4-FFF2-40B4-BE49-F238E27FC236}">
                <a16:creationId xmlns:a16="http://schemas.microsoft.com/office/drawing/2014/main" id="{D535B18E-E6D7-8520-1515-1EE6D7E6A3E5}"/>
              </a:ext>
            </a:extLst>
          </p:cNvPr>
          <p:cNvSpPr>
            <a:spLocks noGrp="1"/>
          </p:cNvSpPr>
          <p:nvPr>
            <p:ph idx="1"/>
          </p:nvPr>
        </p:nvSpPr>
        <p:spPr/>
        <p:txBody>
          <a:bodyPr>
            <a:normAutofit lnSpcReduction="10000"/>
          </a:bodyPr>
          <a:lstStyle/>
          <a:p>
            <a:r>
              <a:rPr lang="en-AU" dirty="0"/>
              <a:t>User Content is owned by Users and not by Reddit. You will comply with any requirements or restrictions imposed on usage of User Content by their respective owners, which may include “all rights reserved” notices, Creative Commons licenses, or other terms and conditions that may be agreed upon between you and the owners. Except for the Reddit License, no other rights or licenses are granted or implied, including any right to use User Content for other purposes, such as for training a machine learning or artificial intelligence model, without the express permission of rightsholders in the applicable User Content.</a:t>
            </a:r>
          </a:p>
          <a:p>
            <a:endParaRPr lang="en-AU" dirty="0"/>
          </a:p>
          <a:p>
            <a:r>
              <a:rPr lang="en-AU" dirty="0">
                <a:highlight>
                  <a:srgbClr val="FFFF00"/>
                </a:highlight>
              </a:rPr>
              <a:t>You agree to provide attribution of User Content in your App by providing a link back to the User Content on our Services, cite the applicable User’s username, and clearly indicate that the User Content is from our Services in accordance with our Brand Guidelines and Press Guidelines</a:t>
            </a:r>
            <a:r>
              <a:rPr lang="en-AU" dirty="0"/>
              <a:t>.</a:t>
            </a:r>
          </a:p>
        </p:txBody>
      </p:sp>
    </p:spTree>
    <p:extLst>
      <p:ext uri="{BB962C8B-B14F-4D97-AF65-F5344CB8AC3E}">
        <p14:creationId xmlns:p14="http://schemas.microsoft.com/office/powerpoint/2010/main" val="301446776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668</TotalTime>
  <Words>930</Words>
  <Application>Microsoft Office PowerPoint</Application>
  <PresentationFormat>Widescreen</PresentationFormat>
  <Paragraphs>111</Paragraphs>
  <Slides>24</Slides>
  <Notes>0</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1_Office Theme</vt:lpstr>
      <vt:lpstr>A glamorous introduction to text analytics for social media (Reddit)</vt:lpstr>
      <vt:lpstr>Overview</vt:lpstr>
      <vt:lpstr>Introduction to Reddit</vt:lpstr>
      <vt:lpstr>Reddit</vt:lpstr>
      <vt:lpstr>Reddit API Credentials</vt:lpstr>
      <vt:lpstr>Check out the reddit wiki </vt:lpstr>
      <vt:lpstr>Submit a request to Reddit for API access</vt:lpstr>
      <vt:lpstr>Developer versus Researcher</vt:lpstr>
      <vt:lpstr>User content</vt:lpstr>
      <vt:lpstr>Ethics</vt:lpstr>
      <vt:lpstr>Getting Reddit API credentials</vt:lpstr>
      <vt:lpstr>AusReddit</vt:lpstr>
      <vt:lpstr>AusReddit</vt:lpstr>
      <vt:lpstr>Introduction to Notebooks</vt:lpstr>
      <vt:lpstr>Jupyter iPython Notebooks</vt:lpstr>
      <vt:lpstr>Introduction to Topic Modelling</vt:lpstr>
      <vt:lpstr>Topic modelling</vt:lpstr>
      <vt:lpstr>LDA</vt:lpstr>
      <vt:lpstr>BERTopic</vt:lpstr>
      <vt:lpstr>Introduction to Network Graphs</vt:lpstr>
      <vt:lpstr>Network Graphs</vt:lpstr>
      <vt:lpstr>Gephi</vt:lpstr>
      <vt:lpstr>Graph visualisation</vt:lpstr>
      <vt:lpstr>Let’s go to the Binderhub environment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Fleet</dc:creator>
  <cp:lastModifiedBy>Robert Fleet</cp:lastModifiedBy>
  <cp:revision>2</cp:revision>
  <dcterms:created xsi:type="dcterms:W3CDTF">2024-09-26T21:03:30Z</dcterms:created>
  <dcterms:modified xsi:type="dcterms:W3CDTF">2025-02-02T22:49:54Z</dcterms:modified>
</cp:coreProperties>
</file>

<file path=docProps/thumbnail.jpeg>
</file>